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98" r:id="rId5"/>
    <p:sldId id="352" r:id="rId6"/>
    <p:sldId id="345" r:id="rId7"/>
    <p:sldId id="353" r:id="rId8"/>
    <p:sldId id="348" r:id="rId9"/>
    <p:sldId id="346" r:id="rId10"/>
    <p:sldId id="350" r:id="rId11"/>
    <p:sldId id="354" r:id="rId12"/>
    <p:sldId id="355" r:id="rId13"/>
    <p:sldId id="363" r:id="rId14"/>
    <p:sldId id="351" r:id="rId15"/>
    <p:sldId id="362" r:id="rId16"/>
    <p:sldId id="358" r:id="rId17"/>
    <p:sldId id="361" r:id="rId18"/>
    <p:sldId id="360" r:id="rId19"/>
    <p:sldId id="359" r:id="rId20"/>
    <p:sldId id="364" r:id="rId21"/>
    <p:sldId id="357" r:id="rId22"/>
    <p:sldId id="356" r:id="rId23"/>
    <p:sldId id="368" r:id="rId24"/>
    <p:sldId id="369" r:id="rId25"/>
    <p:sldId id="371" r:id="rId26"/>
    <p:sldId id="366" r:id="rId27"/>
    <p:sldId id="365" r:id="rId28"/>
    <p:sldId id="349" r:id="rId29"/>
    <p:sldId id="372" r:id="rId30"/>
    <p:sldId id="374" r:id="rId31"/>
    <p:sldId id="375" r:id="rId32"/>
    <p:sldId id="373" r:id="rId33"/>
    <p:sldId id="376"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intro examples" id="{EAFC2341-9A9E-4C28-BFFA-6B825D0AC4BA}">
          <p14:sldIdLst>
            <p14:sldId id="298"/>
            <p14:sldId id="352"/>
            <p14:sldId id="345"/>
            <p14:sldId id="353"/>
            <p14:sldId id="348"/>
            <p14:sldId id="346"/>
            <p14:sldId id="350"/>
            <p14:sldId id="354"/>
            <p14:sldId id="355"/>
            <p14:sldId id="363"/>
            <p14:sldId id="351"/>
            <p14:sldId id="362"/>
            <p14:sldId id="358"/>
            <p14:sldId id="361"/>
            <p14:sldId id="360"/>
            <p14:sldId id="359"/>
            <p14:sldId id="364"/>
            <p14:sldId id="357"/>
            <p14:sldId id="356"/>
            <p14:sldId id="368"/>
            <p14:sldId id="369"/>
            <p14:sldId id="371"/>
            <p14:sldId id="366"/>
            <p14:sldId id="365"/>
            <p14:sldId id="349"/>
            <p14:sldId id="372"/>
            <p14:sldId id="374"/>
            <p14:sldId id="375"/>
            <p14:sldId id="373"/>
            <p14:sldId id="376"/>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24" autoAdjust="0"/>
  </p:normalViewPr>
  <p:slideViewPr>
    <p:cSldViewPr snapToGrid="0" showGuides="1">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D6713-3F45-42C1-BC1F-DAB40C451B66}"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E63FDA80-F5BA-46AE-948D-0FC98D570F95}">
      <dgm:prSet/>
      <dgm:spPr/>
      <dgm:t>
        <a:bodyPr/>
        <a:lstStyle/>
        <a:p>
          <a:r>
            <a:rPr lang="en-US"/>
            <a:t>DevOps is a methodology or a culture in the software development and IT industry. </a:t>
          </a:r>
        </a:p>
      </dgm:t>
    </dgm:pt>
    <dgm:pt modelId="{75920CA9-DA3A-466E-B1A7-5E7E354D178F}" type="parTrans" cxnId="{7E2E291D-8DBC-4CE5-9728-D8BEA81DD56B}">
      <dgm:prSet/>
      <dgm:spPr/>
      <dgm:t>
        <a:bodyPr/>
        <a:lstStyle/>
        <a:p>
          <a:endParaRPr lang="en-US"/>
        </a:p>
      </dgm:t>
    </dgm:pt>
    <dgm:pt modelId="{49454F9F-9A7D-4A16-A069-C88A2C68D779}" type="sibTrans" cxnId="{7E2E291D-8DBC-4CE5-9728-D8BEA81DD56B}">
      <dgm:prSet/>
      <dgm:spPr/>
      <dgm:t>
        <a:bodyPr/>
        <a:lstStyle/>
        <a:p>
          <a:endParaRPr lang="en-US"/>
        </a:p>
      </dgm:t>
    </dgm:pt>
    <dgm:pt modelId="{6E187E91-F099-43CE-9E22-032A7A35219E}">
      <dgm:prSet/>
      <dgm:spPr/>
      <dgm:t>
        <a:bodyPr/>
        <a:lstStyle/>
        <a:p>
          <a:r>
            <a:rPr lang="en-US"/>
            <a:t>Used as a set of practices and tools, DevOps integrates and automates the work of software development and IT operations as a means for improving and shortening the systems development life cycle.</a:t>
          </a:r>
        </a:p>
      </dgm:t>
    </dgm:pt>
    <dgm:pt modelId="{BC7808B3-47DC-4F26-95EF-D9B28ADDB6DD}" type="parTrans" cxnId="{912C9B75-0251-499C-AAE4-9B3BC6E93CC6}">
      <dgm:prSet/>
      <dgm:spPr/>
      <dgm:t>
        <a:bodyPr/>
        <a:lstStyle/>
        <a:p>
          <a:endParaRPr lang="en-US"/>
        </a:p>
      </dgm:t>
    </dgm:pt>
    <dgm:pt modelId="{53E2995E-1284-4909-88C4-334EEBEDAE94}" type="sibTrans" cxnId="{912C9B75-0251-499C-AAE4-9B3BC6E93CC6}">
      <dgm:prSet/>
      <dgm:spPr/>
      <dgm:t>
        <a:bodyPr/>
        <a:lstStyle/>
        <a:p>
          <a:endParaRPr lang="en-US"/>
        </a:p>
      </dgm:t>
    </dgm:pt>
    <dgm:pt modelId="{946D4845-A2C9-47A1-8886-1B09D5030BA3}">
      <dgm:prSet/>
      <dgm:spPr/>
      <dgm:t>
        <a:bodyPr/>
        <a:lstStyle/>
        <a:p>
          <a:r>
            <a:rPr lang="en-US"/>
            <a:t>DevOps is a collaboration between Development and IT Operations to make software production and Deployment in an automated &amp; repeatable way.</a:t>
          </a:r>
        </a:p>
      </dgm:t>
    </dgm:pt>
    <dgm:pt modelId="{044DD3F1-7D42-4515-98FD-50570246522E}" type="parTrans" cxnId="{2D9A047F-0113-4501-817A-28F8332A1AED}">
      <dgm:prSet/>
      <dgm:spPr/>
      <dgm:t>
        <a:bodyPr/>
        <a:lstStyle/>
        <a:p>
          <a:endParaRPr lang="en-US"/>
        </a:p>
      </dgm:t>
    </dgm:pt>
    <dgm:pt modelId="{2C2E4BA7-4921-4029-9C33-D96434AEA949}" type="sibTrans" cxnId="{2D9A047F-0113-4501-817A-28F8332A1AED}">
      <dgm:prSet/>
      <dgm:spPr/>
      <dgm:t>
        <a:bodyPr/>
        <a:lstStyle/>
        <a:p>
          <a:endParaRPr lang="en-US"/>
        </a:p>
      </dgm:t>
    </dgm:pt>
    <dgm:pt modelId="{18F88F4F-A144-4BDB-BF2B-903E86383ACE}" type="pres">
      <dgm:prSet presAssocID="{4EAD6713-3F45-42C1-BC1F-DAB40C451B66}" presName="outerComposite" presStyleCnt="0">
        <dgm:presLayoutVars>
          <dgm:chMax val="5"/>
          <dgm:dir/>
          <dgm:resizeHandles val="exact"/>
        </dgm:presLayoutVars>
      </dgm:prSet>
      <dgm:spPr/>
    </dgm:pt>
    <dgm:pt modelId="{9FA15DAE-8373-438D-B83A-4C24ECF104D7}" type="pres">
      <dgm:prSet presAssocID="{4EAD6713-3F45-42C1-BC1F-DAB40C451B66}" presName="dummyMaxCanvas" presStyleCnt="0">
        <dgm:presLayoutVars/>
      </dgm:prSet>
      <dgm:spPr/>
    </dgm:pt>
    <dgm:pt modelId="{6C5ED345-9C5F-4782-B5F2-D816E7C663EA}" type="pres">
      <dgm:prSet presAssocID="{4EAD6713-3F45-42C1-BC1F-DAB40C451B66}" presName="ThreeNodes_1" presStyleLbl="node1" presStyleIdx="0" presStyleCnt="3">
        <dgm:presLayoutVars>
          <dgm:bulletEnabled val="1"/>
        </dgm:presLayoutVars>
      </dgm:prSet>
      <dgm:spPr/>
    </dgm:pt>
    <dgm:pt modelId="{54E50655-C4A0-41D0-9CF1-6D4D0F241049}" type="pres">
      <dgm:prSet presAssocID="{4EAD6713-3F45-42C1-BC1F-DAB40C451B66}" presName="ThreeNodes_2" presStyleLbl="node1" presStyleIdx="1" presStyleCnt="3">
        <dgm:presLayoutVars>
          <dgm:bulletEnabled val="1"/>
        </dgm:presLayoutVars>
      </dgm:prSet>
      <dgm:spPr/>
    </dgm:pt>
    <dgm:pt modelId="{A116521A-F1EC-4461-9613-F429084202A9}" type="pres">
      <dgm:prSet presAssocID="{4EAD6713-3F45-42C1-BC1F-DAB40C451B66}" presName="ThreeNodes_3" presStyleLbl="node1" presStyleIdx="2" presStyleCnt="3">
        <dgm:presLayoutVars>
          <dgm:bulletEnabled val="1"/>
        </dgm:presLayoutVars>
      </dgm:prSet>
      <dgm:spPr/>
    </dgm:pt>
    <dgm:pt modelId="{054DCE99-AB1C-429D-ABDA-7F781E3FFEE0}" type="pres">
      <dgm:prSet presAssocID="{4EAD6713-3F45-42C1-BC1F-DAB40C451B66}" presName="ThreeConn_1-2" presStyleLbl="fgAccFollowNode1" presStyleIdx="0" presStyleCnt="2">
        <dgm:presLayoutVars>
          <dgm:bulletEnabled val="1"/>
        </dgm:presLayoutVars>
      </dgm:prSet>
      <dgm:spPr/>
    </dgm:pt>
    <dgm:pt modelId="{AE33E5D6-823D-4F16-85EF-F23416FB3D71}" type="pres">
      <dgm:prSet presAssocID="{4EAD6713-3F45-42C1-BC1F-DAB40C451B66}" presName="ThreeConn_2-3" presStyleLbl="fgAccFollowNode1" presStyleIdx="1" presStyleCnt="2">
        <dgm:presLayoutVars>
          <dgm:bulletEnabled val="1"/>
        </dgm:presLayoutVars>
      </dgm:prSet>
      <dgm:spPr/>
    </dgm:pt>
    <dgm:pt modelId="{C39D0874-214B-4F4D-BD24-6C24918A6DCD}" type="pres">
      <dgm:prSet presAssocID="{4EAD6713-3F45-42C1-BC1F-DAB40C451B66}" presName="ThreeNodes_1_text" presStyleLbl="node1" presStyleIdx="2" presStyleCnt="3">
        <dgm:presLayoutVars>
          <dgm:bulletEnabled val="1"/>
        </dgm:presLayoutVars>
      </dgm:prSet>
      <dgm:spPr/>
    </dgm:pt>
    <dgm:pt modelId="{B1132831-275D-4E67-AA64-0D3984676000}" type="pres">
      <dgm:prSet presAssocID="{4EAD6713-3F45-42C1-BC1F-DAB40C451B66}" presName="ThreeNodes_2_text" presStyleLbl="node1" presStyleIdx="2" presStyleCnt="3">
        <dgm:presLayoutVars>
          <dgm:bulletEnabled val="1"/>
        </dgm:presLayoutVars>
      </dgm:prSet>
      <dgm:spPr/>
    </dgm:pt>
    <dgm:pt modelId="{DCF9C52E-36F2-4AB8-ABBB-FFA296CCEB7D}" type="pres">
      <dgm:prSet presAssocID="{4EAD6713-3F45-42C1-BC1F-DAB40C451B66}" presName="ThreeNodes_3_text" presStyleLbl="node1" presStyleIdx="2" presStyleCnt="3">
        <dgm:presLayoutVars>
          <dgm:bulletEnabled val="1"/>
        </dgm:presLayoutVars>
      </dgm:prSet>
      <dgm:spPr/>
    </dgm:pt>
  </dgm:ptLst>
  <dgm:cxnLst>
    <dgm:cxn modelId="{5C969613-5BA0-438D-B536-53036D6F6132}" type="presOf" srcId="{53E2995E-1284-4909-88C4-334EEBEDAE94}" destId="{AE33E5D6-823D-4F16-85EF-F23416FB3D71}" srcOrd="0" destOrd="0" presId="urn:microsoft.com/office/officeart/2005/8/layout/vProcess5"/>
    <dgm:cxn modelId="{7E2E291D-8DBC-4CE5-9728-D8BEA81DD56B}" srcId="{4EAD6713-3F45-42C1-BC1F-DAB40C451B66}" destId="{E63FDA80-F5BA-46AE-948D-0FC98D570F95}" srcOrd="0" destOrd="0" parTransId="{75920CA9-DA3A-466E-B1A7-5E7E354D178F}" sibTransId="{49454F9F-9A7D-4A16-A069-C88A2C68D779}"/>
    <dgm:cxn modelId="{1A083160-0189-406D-A70F-EF189C8D39EA}" type="presOf" srcId="{E63FDA80-F5BA-46AE-948D-0FC98D570F95}" destId="{6C5ED345-9C5F-4782-B5F2-D816E7C663EA}" srcOrd="0" destOrd="0" presId="urn:microsoft.com/office/officeart/2005/8/layout/vProcess5"/>
    <dgm:cxn modelId="{912C9B75-0251-499C-AAE4-9B3BC6E93CC6}" srcId="{4EAD6713-3F45-42C1-BC1F-DAB40C451B66}" destId="{6E187E91-F099-43CE-9E22-032A7A35219E}" srcOrd="1" destOrd="0" parTransId="{BC7808B3-47DC-4F26-95EF-D9B28ADDB6DD}" sibTransId="{53E2995E-1284-4909-88C4-334EEBEDAE94}"/>
    <dgm:cxn modelId="{2D9A047F-0113-4501-817A-28F8332A1AED}" srcId="{4EAD6713-3F45-42C1-BC1F-DAB40C451B66}" destId="{946D4845-A2C9-47A1-8886-1B09D5030BA3}" srcOrd="2" destOrd="0" parTransId="{044DD3F1-7D42-4515-98FD-50570246522E}" sibTransId="{2C2E4BA7-4921-4029-9C33-D96434AEA949}"/>
    <dgm:cxn modelId="{6CC25188-6F27-4B91-BC45-AA2FA2A805F6}" type="presOf" srcId="{6E187E91-F099-43CE-9E22-032A7A35219E}" destId="{54E50655-C4A0-41D0-9CF1-6D4D0F241049}" srcOrd="0" destOrd="0" presId="urn:microsoft.com/office/officeart/2005/8/layout/vProcess5"/>
    <dgm:cxn modelId="{87E9CEA0-243D-44E7-BA79-19EF3058AE97}" type="presOf" srcId="{4EAD6713-3F45-42C1-BC1F-DAB40C451B66}" destId="{18F88F4F-A144-4BDB-BF2B-903E86383ACE}" srcOrd="0" destOrd="0" presId="urn:microsoft.com/office/officeart/2005/8/layout/vProcess5"/>
    <dgm:cxn modelId="{03D1BAB6-8C09-4158-BEA3-FCD935F4D1EE}" type="presOf" srcId="{6E187E91-F099-43CE-9E22-032A7A35219E}" destId="{B1132831-275D-4E67-AA64-0D3984676000}" srcOrd="1" destOrd="0" presId="urn:microsoft.com/office/officeart/2005/8/layout/vProcess5"/>
    <dgm:cxn modelId="{FEC6FDD1-F286-4946-8D83-C5FDBBDCCC13}" type="presOf" srcId="{E63FDA80-F5BA-46AE-948D-0FC98D570F95}" destId="{C39D0874-214B-4F4D-BD24-6C24918A6DCD}" srcOrd="1" destOrd="0" presId="urn:microsoft.com/office/officeart/2005/8/layout/vProcess5"/>
    <dgm:cxn modelId="{0FE66CD7-66D3-4805-8A08-61A9D5944645}" type="presOf" srcId="{946D4845-A2C9-47A1-8886-1B09D5030BA3}" destId="{DCF9C52E-36F2-4AB8-ABBB-FFA296CCEB7D}" srcOrd="1" destOrd="0" presId="urn:microsoft.com/office/officeart/2005/8/layout/vProcess5"/>
    <dgm:cxn modelId="{BFF8AAE5-7320-424A-BDB5-8EF6D69E5C1C}" type="presOf" srcId="{49454F9F-9A7D-4A16-A069-C88A2C68D779}" destId="{054DCE99-AB1C-429D-ABDA-7F781E3FFEE0}" srcOrd="0" destOrd="0" presId="urn:microsoft.com/office/officeart/2005/8/layout/vProcess5"/>
    <dgm:cxn modelId="{C5101CF7-FDE7-4CF3-A4E7-FE70A620BA01}" type="presOf" srcId="{946D4845-A2C9-47A1-8886-1B09D5030BA3}" destId="{A116521A-F1EC-4461-9613-F429084202A9}" srcOrd="0" destOrd="0" presId="urn:microsoft.com/office/officeart/2005/8/layout/vProcess5"/>
    <dgm:cxn modelId="{8806EEB2-EAB4-43FC-AEC1-A94D45324B59}" type="presParOf" srcId="{18F88F4F-A144-4BDB-BF2B-903E86383ACE}" destId="{9FA15DAE-8373-438D-B83A-4C24ECF104D7}" srcOrd="0" destOrd="0" presId="urn:microsoft.com/office/officeart/2005/8/layout/vProcess5"/>
    <dgm:cxn modelId="{BD068953-24A9-4E94-80C3-E765E78F7EE3}" type="presParOf" srcId="{18F88F4F-A144-4BDB-BF2B-903E86383ACE}" destId="{6C5ED345-9C5F-4782-B5F2-D816E7C663EA}" srcOrd="1" destOrd="0" presId="urn:microsoft.com/office/officeart/2005/8/layout/vProcess5"/>
    <dgm:cxn modelId="{BBCE8B6C-C55D-4AC6-91BB-3226468A8A7A}" type="presParOf" srcId="{18F88F4F-A144-4BDB-BF2B-903E86383ACE}" destId="{54E50655-C4A0-41D0-9CF1-6D4D0F241049}" srcOrd="2" destOrd="0" presId="urn:microsoft.com/office/officeart/2005/8/layout/vProcess5"/>
    <dgm:cxn modelId="{CF8984DA-77FC-47A5-B6CC-87D71AC8989F}" type="presParOf" srcId="{18F88F4F-A144-4BDB-BF2B-903E86383ACE}" destId="{A116521A-F1EC-4461-9613-F429084202A9}" srcOrd="3" destOrd="0" presId="urn:microsoft.com/office/officeart/2005/8/layout/vProcess5"/>
    <dgm:cxn modelId="{054AE6E8-6C1F-416A-A66E-2B7342765337}" type="presParOf" srcId="{18F88F4F-A144-4BDB-BF2B-903E86383ACE}" destId="{054DCE99-AB1C-429D-ABDA-7F781E3FFEE0}" srcOrd="4" destOrd="0" presId="urn:microsoft.com/office/officeart/2005/8/layout/vProcess5"/>
    <dgm:cxn modelId="{19F535FF-4B86-4DDF-BF26-D513961C9C6A}" type="presParOf" srcId="{18F88F4F-A144-4BDB-BF2B-903E86383ACE}" destId="{AE33E5D6-823D-4F16-85EF-F23416FB3D71}" srcOrd="5" destOrd="0" presId="urn:microsoft.com/office/officeart/2005/8/layout/vProcess5"/>
    <dgm:cxn modelId="{8CC782D5-C3DC-4C3B-BC9C-060A32C6C883}" type="presParOf" srcId="{18F88F4F-A144-4BDB-BF2B-903E86383ACE}" destId="{C39D0874-214B-4F4D-BD24-6C24918A6DCD}" srcOrd="6" destOrd="0" presId="urn:microsoft.com/office/officeart/2005/8/layout/vProcess5"/>
    <dgm:cxn modelId="{3BCA1C9D-4EAC-4A02-A52E-C5DFB43ECDE9}" type="presParOf" srcId="{18F88F4F-A144-4BDB-BF2B-903E86383ACE}" destId="{B1132831-275D-4E67-AA64-0D3984676000}" srcOrd="7" destOrd="0" presId="urn:microsoft.com/office/officeart/2005/8/layout/vProcess5"/>
    <dgm:cxn modelId="{BEF19907-6D81-4018-9E28-AEC806B65681}" type="presParOf" srcId="{18F88F4F-A144-4BDB-BF2B-903E86383ACE}" destId="{DCF9C52E-36F2-4AB8-ABBB-FFA296CCEB7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B3531F-272B-4D1A-882A-22915094E97F}"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D62C30BB-BF57-4D27-ABB4-CBA4F86F9035}">
      <dgm:prSet/>
      <dgm:spPr/>
      <dgm:t>
        <a:bodyPr/>
        <a:lstStyle/>
        <a:p>
          <a:r>
            <a:rPr lang="en-US" b="1" i="0"/>
            <a:t>What is continuous integration (CI)?</a:t>
          </a:r>
          <a:endParaRPr lang="en-US"/>
        </a:p>
      </dgm:t>
    </dgm:pt>
    <dgm:pt modelId="{E8C471F4-D549-4EC1-B892-6C77D9638F27}" type="parTrans" cxnId="{277F26F3-0704-409D-AB1E-DEB64810D499}">
      <dgm:prSet/>
      <dgm:spPr/>
      <dgm:t>
        <a:bodyPr/>
        <a:lstStyle/>
        <a:p>
          <a:endParaRPr lang="en-US"/>
        </a:p>
      </dgm:t>
    </dgm:pt>
    <dgm:pt modelId="{F8815986-465F-4154-BE39-591B921B6060}" type="sibTrans" cxnId="{277F26F3-0704-409D-AB1E-DEB64810D499}">
      <dgm:prSet/>
      <dgm:spPr/>
      <dgm:t>
        <a:bodyPr/>
        <a:lstStyle/>
        <a:p>
          <a:endParaRPr lang="en-US"/>
        </a:p>
      </dgm:t>
    </dgm:pt>
    <dgm:pt modelId="{9BF505A6-86E5-416E-9E2A-819A2397293B}">
      <dgm:prSet/>
      <dgm:spPr/>
      <dgm:t>
        <a:bodyPr/>
        <a:lstStyle/>
        <a:p>
          <a:r>
            <a:rPr lang="en-US" b="0" i="0"/>
            <a:t>Continuous integration is the practice of integrating all your code changes into the main branch of a shared source code repository early and often, automatically testing each change when you commit or merge them, and automatically kicking off a build, enabling easier identification and resolution of errors and security issues in the development process.</a:t>
          </a:r>
          <a:endParaRPr lang="en-US"/>
        </a:p>
      </dgm:t>
    </dgm:pt>
    <dgm:pt modelId="{5178A347-A05E-487B-8B60-2401FDEE096A}" type="parTrans" cxnId="{5FFED240-3647-42AF-863B-687DCE99394C}">
      <dgm:prSet/>
      <dgm:spPr/>
      <dgm:t>
        <a:bodyPr/>
        <a:lstStyle/>
        <a:p>
          <a:endParaRPr lang="en-US"/>
        </a:p>
      </dgm:t>
    </dgm:pt>
    <dgm:pt modelId="{07D77DD9-8B22-44C1-868F-C097EA496524}" type="sibTrans" cxnId="{5FFED240-3647-42AF-863B-687DCE99394C}">
      <dgm:prSet/>
      <dgm:spPr/>
      <dgm:t>
        <a:bodyPr/>
        <a:lstStyle/>
        <a:p>
          <a:endParaRPr lang="en-US"/>
        </a:p>
      </dgm:t>
    </dgm:pt>
    <dgm:pt modelId="{47EB09B6-C976-48DB-8D72-95B1E24398DB}">
      <dgm:prSet/>
      <dgm:spPr/>
      <dgm:t>
        <a:bodyPr/>
        <a:lstStyle/>
        <a:p>
          <a:r>
            <a:rPr lang="en-US" b="0" i="0"/>
            <a:t>Regular merging of changes and automatic testing reduces code conflict and allows for bug and security fixes. </a:t>
          </a:r>
          <a:endParaRPr lang="en-US"/>
        </a:p>
      </dgm:t>
    </dgm:pt>
    <dgm:pt modelId="{8442146C-587E-468B-9D92-06F0D492D191}" type="parTrans" cxnId="{BE23DEB1-68CA-4F65-9BEF-06A8DCD1226D}">
      <dgm:prSet/>
      <dgm:spPr/>
      <dgm:t>
        <a:bodyPr/>
        <a:lstStyle/>
        <a:p>
          <a:endParaRPr lang="en-US"/>
        </a:p>
      </dgm:t>
    </dgm:pt>
    <dgm:pt modelId="{058AD6A3-A62B-4794-A609-AD140974A305}" type="sibTrans" cxnId="{BE23DEB1-68CA-4F65-9BEF-06A8DCD1226D}">
      <dgm:prSet/>
      <dgm:spPr/>
      <dgm:t>
        <a:bodyPr/>
        <a:lstStyle/>
        <a:p>
          <a:endParaRPr lang="en-US"/>
        </a:p>
      </dgm:t>
    </dgm:pt>
    <dgm:pt modelId="{6A909D9A-F3DF-438F-BEDE-D7D4F062E967}">
      <dgm:prSet/>
      <dgm:spPr/>
      <dgm:t>
        <a:bodyPr/>
        <a:lstStyle/>
        <a:p>
          <a:r>
            <a:rPr lang="en-US" b="0" i="0"/>
            <a:t>Common code validation processes involve static code analysis that verifies the quality of the code, automated CI routines, and a version control system to track changes so you know the version of the code used and ensure code quality.</a:t>
          </a:r>
          <a:endParaRPr lang="en-US"/>
        </a:p>
      </dgm:t>
    </dgm:pt>
    <dgm:pt modelId="{4622D1D5-760E-4BB9-913F-6CA3D9712135}" type="parTrans" cxnId="{B5379FC9-CAF1-46F7-88DD-A5FCC6FEF6C6}">
      <dgm:prSet/>
      <dgm:spPr/>
      <dgm:t>
        <a:bodyPr/>
        <a:lstStyle/>
        <a:p>
          <a:endParaRPr lang="en-US"/>
        </a:p>
      </dgm:t>
    </dgm:pt>
    <dgm:pt modelId="{9B578B65-D56E-4132-905A-9D9FC13E7B87}" type="sibTrans" cxnId="{B5379FC9-CAF1-46F7-88DD-A5FCC6FEF6C6}">
      <dgm:prSet/>
      <dgm:spPr/>
      <dgm:t>
        <a:bodyPr/>
        <a:lstStyle/>
        <a:p>
          <a:endParaRPr lang="en-US"/>
        </a:p>
      </dgm:t>
    </dgm:pt>
    <dgm:pt modelId="{12C8F902-FF2B-43E7-8D75-CEBA952B2A91}" type="pres">
      <dgm:prSet presAssocID="{0CB3531F-272B-4D1A-882A-22915094E97F}" presName="linear" presStyleCnt="0">
        <dgm:presLayoutVars>
          <dgm:animLvl val="lvl"/>
          <dgm:resizeHandles val="exact"/>
        </dgm:presLayoutVars>
      </dgm:prSet>
      <dgm:spPr/>
    </dgm:pt>
    <dgm:pt modelId="{D5103C4C-7632-481B-814E-DA8F8BD7FE35}" type="pres">
      <dgm:prSet presAssocID="{D62C30BB-BF57-4D27-ABB4-CBA4F86F9035}" presName="parentText" presStyleLbl="node1" presStyleIdx="0" presStyleCnt="4">
        <dgm:presLayoutVars>
          <dgm:chMax val="0"/>
          <dgm:bulletEnabled val="1"/>
        </dgm:presLayoutVars>
      </dgm:prSet>
      <dgm:spPr/>
    </dgm:pt>
    <dgm:pt modelId="{D6A3061B-F489-48E4-813A-C0935A61F1E7}" type="pres">
      <dgm:prSet presAssocID="{F8815986-465F-4154-BE39-591B921B6060}" presName="spacer" presStyleCnt="0"/>
      <dgm:spPr/>
    </dgm:pt>
    <dgm:pt modelId="{3BC42242-8542-4A65-8B69-B389FF93B1B8}" type="pres">
      <dgm:prSet presAssocID="{9BF505A6-86E5-416E-9E2A-819A2397293B}" presName="parentText" presStyleLbl="node1" presStyleIdx="1" presStyleCnt="4">
        <dgm:presLayoutVars>
          <dgm:chMax val="0"/>
          <dgm:bulletEnabled val="1"/>
        </dgm:presLayoutVars>
      </dgm:prSet>
      <dgm:spPr/>
    </dgm:pt>
    <dgm:pt modelId="{B2F45B87-294E-4BF9-8DF1-8ED23FD20CCD}" type="pres">
      <dgm:prSet presAssocID="{07D77DD9-8B22-44C1-868F-C097EA496524}" presName="spacer" presStyleCnt="0"/>
      <dgm:spPr/>
    </dgm:pt>
    <dgm:pt modelId="{E76FB5CB-74B8-4CC1-BA51-AA1956BA270E}" type="pres">
      <dgm:prSet presAssocID="{47EB09B6-C976-48DB-8D72-95B1E24398DB}" presName="parentText" presStyleLbl="node1" presStyleIdx="2" presStyleCnt="4">
        <dgm:presLayoutVars>
          <dgm:chMax val="0"/>
          <dgm:bulletEnabled val="1"/>
        </dgm:presLayoutVars>
      </dgm:prSet>
      <dgm:spPr/>
    </dgm:pt>
    <dgm:pt modelId="{49EAEDBF-0F47-4818-8D24-00A5A74A96D0}" type="pres">
      <dgm:prSet presAssocID="{058AD6A3-A62B-4794-A609-AD140974A305}" presName="spacer" presStyleCnt="0"/>
      <dgm:spPr/>
    </dgm:pt>
    <dgm:pt modelId="{3490C265-4A19-4C49-A22B-B8A07EDB6EBC}" type="pres">
      <dgm:prSet presAssocID="{6A909D9A-F3DF-438F-BEDE-D7D4F062E967}" presName="parentText" presStyleLbl="node1" presStyleIdx="3" presStyleCnt="4">
        <dgm:presLayoutVars>
          <dgm:chMax val="0"/>
          <dgm:bulletEnabled val="1"/>
        </dgm:presLayoutVars>
      </dgm:prSet>
      <dgm:spPr/>
    </dgm:pt>
  </dgm:ptLst>
  <dgm:cxnLst>
    <dgm:cxn modelId="{5FFED240-3647-42AF-863B-687DCE99394C}" srcId="{0CB3531F-272B-4D1A-882A-22915094E97F}" destId="{9BF505A6-86E5-416E-9E2A-819A2397293B}" srcOrd="1" destOrd="0" parTransId="{5178A347-A05E-487B-8B60-2401FDEE096A}" sibTransId="{07D77DD9-8B22-44C1-868F-C097EA496524}"/>
    <dgm:cxn modelId="{FD033E5B-9589-4591-AA27-79CB10EE506B}" type="presOf" srcId="{D62C30BB-BF57-4D27-ABB4-CBA4F86F9035}" destId="{D5103C4C-7632-481B-814E-DA8F8BD7FE35}" srcOrd="0" destOrd="0" presId="urn:microsoft.com/office/officeart/2005/8/layout/vList2"/>
    <dgm:cxn modelId="{0E480796-2800-4C52-B19F-B738C120851D}" type="presOf" srcId="{9BF505A6-86E5-416E-9E2A-819A2397293B}" destId="{3BC42242-8542-4A65-8B69-B389FF93B1B8}" srcOrd="0" destOrd="0" presId="urn:microsoft.com/office/officeart/2005/8/layout/vList2"/>
    <dgm:cxn modelId="{BE23DEB1-68CA-4F65-9BEF-06A8DCD1226D}" srcId="{0CB3531F-272B-4D1A-882A-22915094E97F}" destId="{47EB09B6-C976-48DB-8D72-95B1E24398DB}" srcOrd="2" destOrd="0" parTransId="{8442146C-587E-468B-9D92-06F0D492D191}" sibTransId="{058AD6A3-A62B-4794-A609-AD140974A305}"/>
    <dgm:cxn modelId="{C3EB51C3-4065-4E3D-B78B-E6C384D88BDF}" type="presOf" srcId="{6A909D9A-F3DF-438F-BEDE-D7D4F062E967}" destId="{3490C265-4A19-4C49-A22B-B8A07EDB6EBC}" srcOrd="0" destOrd="0" presId="urn:microsoft.com/office/officeart/2005/8/layout/vList2"/>
    <dgm:cxn modelId="{80AF46C9-F8C3-4F8E-9440-0E6CECECFFEB}" type="presOf" srcId="{47EB09B6-C976-48DB-8D72-95B1E24398DB}" destId="{E76FB5CB-74B8-4CC1-BA51-AA1956BA270E}" srcOrd="0" destOrd="0" presId="urn:microsoft.com/office/officeart/2005/8/layout/vList2"/>
    <dgm:cxn modelId="{B5379FC9-CAF1-46F7-88DD-A5FCC6FEF6C6}" srcId="{0CB3531F-272B-4D1A-882A-22915094E97F}" destId="{6A909D9A-F3DF-438F-BEDE-D7D4F062E967}" srcOrd="3" destOrd="0" parTransId="{4622D1D5-760E-4BB9-913F-6CA3D9712135}" sibTransId="{9B578B65-D56E-4132-905A-9D9FC13E7B87}"/>
    <dgm:cxn modelId="{258787DA-B90F-4B7C-8976-4C40237AC64F}" type="presOf" srcId="{0CB3531F-272B-4D1A-882A-22915094E97F}" destId="{12C8F902-FF2B-43E7-8D75-CEBA952B2A91}" srcOrd="0" destOrd="0" presId="urn:microsoft.com/office/officeart/2005/8/layout/vList2"/>
    <dgm:cxn modelId="{277F26F3-0704-409D-AB1E-DEB64810D499}" srcId="{0CB3531F-272B-4D1A-882A-22915094E97F}" destId="{D62C30BB-BF57-4D27-ABB4-CBA4F86F9035}" srcOrd="0" destOrd="0" parTransId="{E8C471F4-D549-4EC1-B892-6C77D9638F27}" sibTransId="{F8815986-465F-4154-BE39-591B921B6060}"/>
    <dgm:cxn modelId="{4F9300CE-DA9B-4E8A-9025-C775D43A93DC}" type="presParOf" srcId="{12C8F902-FF2B-43E7-8D75-CEBA952B2A91}" destId="{D5103C4C-7632-481B-814E-DA8F8BD7FE35}" srcOrd="0" destOrd="0" presId="urn:microsoft.com/office/officeart/2005/8/layout/vList2"/>
    <dgm:cxn modelId="{2E4200F2-6F0E-465F-A7BA-09AD8454891A}" type="presParOf" srcId="{12C8F902-FF2B-43E7-8D75-CEBA952B2A91}" destId="{D6A3061B-F489-48E4-813A-C0935A61F1E7}" srcOrd="1" destOrd="0" presId="urn:microsoft.com/office/officeart/2005/8/layout/vList2"/>
    <dgm:cxn modelId="{6095ECB4-DA90-40D3-92C9-2041BB2C2ACE}" type="presParOf" srcId="{12C8F902-FF2B-43E7-8D75-CEBA952B2A91}" destId="{3BC42242-8542-4A65-8B69-B389FF93B1B8}" srcOrd="2" destOrd="0" presId="urn:microsoft.com/office/officeart/2005/8/layout/vList2"/>
    <dgm:cxn modelId="{052AFA5B-9246-468A-A447-F070E6D78021}" type="presParOf" srcId="{12C8F902-FF2B-43E7-8D75-CEBA952B2A91}" destId="{B2F45B87-294E-4BF9-8DF1-8ED23FD20CCD}" srcOrd="3" destOrd="0" presId="urn:microsoft.com/office/officeart/2005/8/layout/vList2"/>
    <dgm:cxn modelId="{5CE07A22-DA3F-4E76-BAA7-3CE2DA1A4102}" type="presParOf" srcId="{12C8F902-FF2B-43E7-8D75-CEBA952B2A91}" destId="{E76FB5CB-74B8-4CC1-BA51-AA1956BA270E}" srcOrd="4" destOrd="0" presId="urn:microsoft.com/office/officeart/2005/8/layout/vList2"/>
    <dgm:cxn modelId="{9EE69AD2-D439-41A1-A6A7-30F80C21D4B5}" type="presParOf" srcId="{12C8F902-FF2B-43E7-8D75-CEBA952B2A91}" destId="{49EAEDBF-0F47-4818-8D24-00A5A74A96D0}" srcOrd="5" destOrd="0" presId="urn:microsoft.com/office/officeart/2005/8/layout/vList2"/>
    <dgm:cxn modelId="{8E6967DB-C70C-4ECD-9189-54DD04ABFC86}" type="presParOf" srcId="{12C8F902-FF2B-43E7-8D75-CEBA952B2A91}" destId="{3490C265-4A19-4C49-A22B-B8A07EDB6EB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507524-460E-4C60-95E6-5FBDCBD40A05}"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106BB57E-71F7-438A-A2A2-ED4E51D0E36C}">
      <dgm:prSet/>
      <dgm:spPr/>
      <dgm:t>
        <a:bodyPr/>
        <a:lstStyle/>
        <a:p>
          <a:r>
            <a:rPr lang="en-US" b="0" i="0"/>
            <a:t>Continuous delivery (CD) is a software development practice that automates infrastructure provisioning and application release. </a:t>
          </a:r>
          <a:endParaRPr lang="en-US"/>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a:p>
      </dgm:t>
    </dgm:pt>
    <dgm:pt modelId="{56778ECB-D41D-403D-87AC-61C1D1E1A01F}">
      <dgm:prSet/>
      <dgm:spPr/>
      <dgm:t>
        <a:bodyPr/>
        <a:lstStyle/>
        <a:p>
          <a:r>
            <a:rPr lang="en-US" b="0" i="0" dirty="0"/>
            <a:t>Once code has been tested and built as part of the CI process, CD takes over during the final stages to ensure it's packaged with everything it needs to deploy to any environment at any time.</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0" i="0"/>
            <a:t>It covers everything from infrastructure provisioning to deployment to testing or production environments. </a:t>
          </a:r>
          <a:endParaRPr lang="en-US"/>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2D895217-1154-427F-8219-86F950130DB9}">
      <dgm:prSet/>
      <dgm:spPr/>
      <dgm:t>
        <a:bodyPr/>
        <a:lstStyle/>
        <a:p>
          <a:r>
            <a:rPr lang="en-US" b="0" i="0"/>
            <a:t>CD allows software to be deployed to production at any time and can be triggered manually or automated in continuous deployment.</a:t>
          </a:r>
          <a:endParaRPr lang="en-US"/>
        </a:p>
      </dgm:t>
    </dgm:pt>
    <dgm:pt modelId="{3743ED3A-FB0F-4ABD-B6DF-A07C0682AC23}" type="parTrans" cxnId="{53E5C61D-25E5-475A-89F3-D1484F25A82E}">
      <dgm:prSet/>
      <dgm:spPr/>
      <dgm:t>
        <a:bodyPr/>
        <a:lstStyle/>
        <a:p>
          <a:endParaRPr lang="en-US"/>
        </a:p>
      </dgm:t>
    </dgm:pt>
    <dgm:pt modelId="{C5D12263-9906-41ED-9819-7A00061FA5CE}" type="sibTrans" cxnId="{53E5C61D-25E5-475A-89F3-D1484F25A82E}">
      <dgm:prSet/>
      <dgm:spPr/>
      <dgm:t>
        <a:bodyPr/>
        <a:lstStyle/>
        <a:p>
          <a:endParaRPr lang="en-US"/>
        </a:p>
      </dgm:t>
    </dgm:pt>
    <dgm:pt modelId="{14998109-431F-44C2-9A14-4E0265D83407}" type="pres">
      <dgm:prSet presAssocID="{4D507524-460E-4C60-95E6-5FBDCBD40A05}" presName="linear" presStyleCnt="0">
        <dgm:presLayoutVars>
          <dgm:animLvl val="lvl"/>
          <dgm:resizeHandles val="exact"/>
        </dgm:presLayoutVars>
      </dgm:prSet>
      <dgm:spPr/>
    </dgm:pt>
    <dgm:pt modelId="{175A926E-6FB8-472F-80ED-3E1652278A2C}" type="pres">
      <dgm:prSet presAssocID="{106BB57E-71F7-438A-A2A2-ED4E51D0E36C}" presName="parentText" presStyleLbl="node1" presStyleIdx="0" presStyleCnt="4">
        <dgm:presLayoutVars>
          <dgm:chMax val="0"/>
          <dgm:bulletEnabled val="1"/>
        </dgm:presLayoutVars>
      </dgm:prSet>
      <dgm:spPr/>
    </dgm:pt>
    <dgm:pt modelId="{C97D6C59-66E7-4A9C-BEF3-2E4D8AA3E289}" type="pres">
      <dgm:prSet presAssocID="{2665E598-1A24-40F0-A61D-8D495A15694B}" presName="spacer" presStyleCnt="0"/>
      <dgm:spPr/>
    </dgm:pt>
    <dgm:pt modelId="{FEBE896C-C37C-441F-861A-5333BD540A96}" type="pres">
      <dgm:prSet presAssocID="{56778ECB-D41D-403D-87AC-61C1D1E1A01F}" presName="parentText" presStyleLbl="node1" presStyleIdx="1" presStyleCnt="4">
        <dgm:presLayoutVars>
          <dgm:chMax val="0"/>
          <dgm:bulletEnabled val="1"/>
        </dgm:presLayoutVars>
      </dgm:prSet>
      <dgm:spPr/>
    </dgm:pt>
    <dgm:pt modelId="{6FA93239-867A-42BF-913D-35ED060BD7C1}" type="pres">
      <dgm:prSet presAssocID="{48083529-A63C-43DC-82F9-46ACE4025A56}" presName="spacer" presStyleCnt="0"/>
      <dgm:spPr/>
    </dgm:pt>
    <dgm:pt modelId="{68D004BC-F658-48FE-8BEA-46E60F17976A}" type="pres">
      <dgm:prSet presAssocID="{FD07570A-5930-4AC3-B16B-E5F3E6D96528}" presName="parentText" presStyleLbl="node1" presStyleIdx="2" presStyleCnt="4">
        <dgm:presLayoutVars>
          <dgm:chMax val="0"/>
          <dgm:bulletEnabled val="1"/>
        </dgm:presLayoutVars>
      </dgm:prSet>
      <dgm:spPr/>
    </dgm:pt>
    <dgm:pt modelId="{CFA5314D-9328-4870-9998-0A24F67D32D3}" type="pres">
      <dgm:prSet presAssocID="{61C04319-8226-4B85-95ED-CE2C9D8A02B7}" presName="spacer" presStyleCnt="0"/>
      <dgm:spPr/>
    </dgm:pt>
    <dgm:pt modelId="{1A271A0F-150B-4437-AE8E-99DCCA2B38B8}" type="pres">
      <dgm:prSet presAssocID="{2D895217-1154-427F-8219-86F950130DB9}" presName="parentText" presStyleLbl="node1" presStyleIdx="3" presStyleCnt="4">
        <dgm:presLayoutVars>
          <dgm:chMax val="0"/>
          <dgm:bulletEnabled val="1"/>
        </dgm:presLayoutVars>
      </dgm:prSet>
      <dgm:spPr/>
    </dgm:pt>
  </dgm:ptLst>
  <dgm:cxnLst>
    <dgm:cxn modelId="{53E5C61D-25E5-475A-89F3-D1484F25A82E}" srcId="{4D507524-460E-4C60-95E6-5FBDCBD40A05}" destId="{2D895217-1154-427F-8219-86F950130DB9}" srcOrd="3" destOrd="0" parTransId="{3743ED3A-FB0F-4ABD-B6DF-A07C0682AC23}" sibTransId="{C5D12263-9906-41ED-9819-7A00061FA5CE}"/>
    <dgm:cxn modelId="{47E11730-12F3-4C5E-B212-247E52E08C42}" type="presOf" srcId="{4D507524-460E-4C60-95E6-5FBDCBD40A05}" destId="{14998109-431F-44C2-9A14-4E0265D83407}" srcOrd="0" destOrd="0" presId="urn:microsoft.com/office/officeart/2005/8/layout/vList2"/>
    <dgm:cxn modelId="{DCD1205E-E536-47E4-8DE6-BE24D0365752}" type="presOf" srcId="{2D895217-1154-427F-8219-86F950130DB9}" destId="{1A271A0F-150B-4437-AE8E-99DCCA2B38B8}" srcOrd="0" destOrd="0" presId="urn:microsoft.com/office/officeart/2005/8/layout/vList2"/>
    <dgm:cxn modelId="{F37BA241-8ACB-46F0-BCA6-1DE7C7537652}" type="presOf" srcId="{106BB57E-71F7-438A-A2A2-ED4E51D0E36C}" destId="{175A926E-6FB8-472F-80ED-3E1652278A2C}" srcOrd="0" destOrd="0" presId="urn:microsoft.com/office/officeart/2005/8/layout/vList2"/>
    <dgm:cxn modelId="{63DBB467-8B84-4CA6-AF09-7AEEAE73631B}" srcId="{4D507524-460E-4C60-95E6-5FBDCBD40A05}" destId="{FD07570A-5930-4AC3-B16B-E5F3E6D96528}" srcOrd="2" destOrd="0" parTransId="{E0A81E14-ECF2-4D0F-B0E7-79898DB91839}" sibTransId="{61C04319-8226-4B85-95ED-CE2C9D8A02B7}"/>
    <dgm:cxn modelId="{BC167051-44D0-4D26-837C-19B6DF682482}" type="presOf" srcId="{56778ECB-D41D-403D-87AC-61C1D1E1A01F}" destId="{FEBE896C-C37C-441F-861A-5333BD540A96}" srcOrd="0" destOrd="0" presId="urn:microsoft.com/office/officeart/2005/8/layout/vList2"/>
    <dgm:cxn modelId="{761E0678-6C81-4B94-85F8-5A1229570032}" srcId="{4D507524-460E-4C60-95E6-5FBDCBD40A05}" destId="{56778ECB-D41D-403D-87AC-61C1D1E1A01F}" srcOrd="1" destOrd="0" parTransId="{39D4FFF4-9A73-4165-B7C6-EABD7D1272F0}" sibTransId="{48083529-A63C-43DC-82F9-46ACE4025A56}"/>
    <dgm:cxn modelId="{414818CD-1737-479D-B50C-70FDD0C7596C}" srcId="{4D507524-460E-4C60-95E6-5FBDCBD40A05}" destId="{106BB57E-71F7-438A-A2A2-ED4E51D0E36C}" srcOrd="0" destOrd="0" parTransId="{D14EEC15-4391-42E5-9EF9-E30C1B9E757F}" sibTransId="{2665E598-1A24-40F0-A61D-8D495A15694B}"/>
    <dgm:cxn modelId="{86CA79E7-95BB-4C85-81C7-8ED5E98EF08E}" type="presOf" srcId="{FD07570A-5930-4AC3-B16B-E5F3E6D96528}" destId="{68D004BC-F658-48FE-8BEA-46E60F17976A}" srcOrd="0" destOrd="0" presId="urn:microsoft.com/office/officeart/2005/8/layout/vList2"/>
    <dgm:cxn modelId="{02059412-B264-4A8F-954B-9468431615DF}" type="presParOf" srcId="{14998109-431F-44C2-9A14-4E0265D83407}" destId="{175A926E-6FB8-472F-80ED-3E1652278A2C}" srcOrd="0" destOrd="0" presId="urn:microsoft.com/office/officeart/2005/8/layout/vList2"/>
    <dgm:cxn modelId="{0401E20E-A3D5-45A1-B599-08964E9145AB}" type="presParOf" srcId="{14998109-431F-44C2-9A14-4E0265D83407}" destId="{C97D6C59-66E7-4A9C-BEF3-2E4D8AA3E289}" srcOrd="1" destOrd="0" presId="urn:microsoft.com/office/officeart/2005/8/layout/vList2"/>
    <dgm:cxn modelId="{14C73242-610A-4080-BF2A-97B22D7853DB}" type="presParOf" srcId="{14998109-431F-44C2-9A14-4E0265D83407}" destId="{FEBE896C-C37C-441F-861A-5333BD540A96}" srcOrd="2" destOrd="0" presId="urn:microsoft.com/office/officeart/2005/8/layout/vList2"/>
    <dgm:cxn modelId="{878D2842-CDC8-43D6-8DD3-CB88A175D8FD}" type="presParOf" srcId="{14998109-431F-44C2-9A14-4E0265D83407}" destId="{6FA93239-867A-42BF-913D-35ED060BD7C1}" srcOrd="3" destOrd="0" presId="urn:microsoft.com/office/officeart/2005/8/layout/vList2"/>
    <dgm:cxn modelId="{D4D1C704-27B3-45CE-8239-5749CD3F4B13}" type="presParOf" srcId="{14998109-431F-44C2-9A14-4E0265D83407}" destId="{68D004BC-F658-48FE-8BEA-46E60F17976A}" srcOrd="4" destOrd="0" presId="urn:microsoft.com/office/officeart/2005/8/layout/vList2"/>
    <dgm:cxn modelId="{0A11B222-2AD4-43FB-B8B5-4D16287033F0}" type="presParOf" srcId="{14998109-431F-44C2-9A14-4E0265D83407}" destId="{CFA5314D-9328-4870-9998-0A24F67D32D3}" srcOrd="5" destOrd="0" presId="urn:microsoft.com/office/officeart/2005/8/layout/vList2"/>
    <dgm:cxn modelId="{1D548132-D129-447F-93E4-EDD0600A8F4F}" type="presParOf" srcId="{14998109-431F-44C2-9A14-4E0265D83407}" destId="{1A271A0F-150B-4437-AE8E-99DCCA2B38B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507524-460E-4C60-95E6-5FBDCBD40A0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106BB57E-71F7-438A-A2A2-ED4E51D0E36C}">
      <dgm:prSet/>
      <dgm:spPr/>
      <dgm:t>
        <a:bodyPr/>
        <a:lstStyle/>
        <a:p>
          <a:r>
            <a:rPr lang="en-US" b="0" i="0" dirty="0"/>
            <a:t>Continuous deployment automates application deployment, eliminating human intervention. </a:t>
          </a:r>
          <a:endParaRPr lang="en-US" dirty="0"/>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a:p>
      </dgm:t>
    </dgm:pt>
    <dgm:pt modelId="{56778ECB-D41D-403D-87AC-61C1D1E1A01F}">
      <dgm:prSet/>
      <dgm:spPr/>
      <dgm:t>
        <a:bodyPr/>
        <a:lstStyle/>
        <a:p>
          <a:r>
            <a:rPr lang="en-US" b="0" i="0" dirty="0"/>
            <a:t>DevOps teams set code release criteria and validate them, enabling faster deployment of new features.</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0" i="0" dirty="0"/>
            <a:t>While you can do continuous integration without continuous delivery or deployment, you can't really do CD without already having CI in place as deploying to production requires integrating code, automating testing, and working in small batches daily.</a:t>
          </a:r>
          <a:endParaRPr lang="en-US" dirty="0"/>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F9D73668-F7D4-4221-9D9E-AC559333A347}" type="pres">
      <dgm:prSet presAssocID="{4D507524-460E-4C60-95E6-5FBDCBD40A05}" presName="linear" presStyleCnt="0">
        <dgm:presLayoutVars>
          <dgm:animLvl val="lvl"/>
          <dgm:resizeHandles val="exact"/>
        </dgm:presLayoutVars>
      </dgm:prSet>
      <dgm:spPr/>
    </dgm:pt>
    <dgm:pt modelId="{6C21D8F0-3143-47B7-9085-5BE37D5BA11D}" type="pres">
      <dgm:prSet presAssocID="{106BB57E-71F7-438A-A2A2-ED4E51D0E36C}" presName="parentText" presStyleLbl="node1" presStyleIdx="0" presStyleCnt="3">
        <dgm:presLayoutVars>
          <dgm:chMax val="0"/>
          <dgm:bulletEnabled val="1"/>
        </dgm:presLayoutVars>
      </dgm:prSet>
      <dgm:spPr/>
    </dgm:pt>
    <dgm:pt modelId="{6EEC41A7-66A6-4C67-8FC1-9B4B36D7EBC5}" type="pres">
      <dgm:prSet presAssocID="{2665E598-1A24-40F0-A61D-8D495A15694B}" presName="spacer" presStyleCnt="0"/>
      <dgm:spPr/>
    </dgm:pt>
    <dgm:pt modelId="{64CB2339-D88C-4D0C-A66B-60D4984309D9}" type="pres">
      <dgm:prSet presAssocID="{56778ECB-D41D-403D-87AC-61C1D1E1A01F}" presName="parentText" presStyleLbl="node1" presStyleIdx="1" presStyleCnt="3">
        <dgm:presLayoutVars>
          <dgm:chMax val="0"/>
          <dgm:bulletEnabled val="1"/>
        </dgm:presLayoutVars>
      </dgm:prSet>
      <dgm:spPr/>
    </dgm:pt>
    <dgm:pt modelId="{24BF1A71-3BCA-44B9-A1B1-437B51CCD8BA}" type="pres">
      <dgm:prSet presAssocID="{48083529-A63C-43DC-82F9-46ACE4025A56}" presName="spacer" presStyleCnt="0"/>
      <dgm:spPr/>
    </dgm:pt>
    <dgm:pt modelId="{6649CFDC-6B07-4703-B172-BFE1813ED3C9}" type="pres">
      <dgm:prSet presAssocID="{FD07570A-5930-4AC3-B16B-E5F3E6D96528}" presName="parentText" presStyleLbl="node1" presStyleIdx="2" presStyleCnt="3">
        <dgm:presLayoutVars>
          <dgm:chMax val="0"/>
          <dgm:bulletEnabled val="1"/>
        </dgm:presLayoutVars>
      </dgm:prSet>
      <dgm:spPr/>
    </dgm:pt>
  </dgm:ptLst>
  <dgm:cxnLst>
    <dgm:cxn modelId="{63DBB467-8B84-4CA6-AF09-7AEEAE73631B}" srcId="{4D507524-460E-4C60-95E6-5FBDCBD40A05}" destId="{FD07570A-5930-4AC3-B16B-E5F3E6D96528}" srcOrd="2" destOrd="0" parTransId="{E0A81E14-ECF2-4D0F-B0E7-79898DB91839}" sibTransId="{61C04319-8226-4B85-95ED-CE2C9D8A02B7}"/>
    <dgm:cxn modelId="{15B6AC48-435D-4ED0-807D-018C38EEC8BF}" type="presOf" srcId="{106BB57E-71F7-438A-A2A2-ED4E51D0E36C}" destId="{6C21D8F0-3143-47B7-9085-5BE37D5BA11D}" srcOrd="0" destOrd="0" presId="urn:microsoft.com/office/officeart/2005/8/layout/vList2"/>
    <dgm:cxn modelId="{761E0678-6C81-4B94-85F8-5A1229570032}" srcId="{4D507524-460E-4C60-95E6-5FBDCBD40A05}" destId="{56778ECB-D41D-403D-87AC-61C1D1E1A01F}" srcOrd="1" destOrd="0" parTransId="{39D4FFF4-9A73-4165-B7C6-EABD7D1272F0}" sibTransId="{48083529-A63C-43DC-82F9-46ACE4025A56}"/>
    <dgm:cxn modelId="{FC19D988-4DD5-4FD4-9146-E522CF05929A}" type="presOf" srcId="{56778ECB-D41D-403D-87AC-61C1D1E1A01F}" destId="{64CB2339-D88C-4D0C-A66B-60D4984309D9}" srcOrd="0" destOrd="0" presId="urn:microsoft.com/office/officeart/2005/8/layout/vList2"/>
    <dgm:cxn modelId="{792A35A0-AE95-4135-8EFB-A03B88C24ED9}" type="presOf" srcId="{4D507524-460E-4C60-95E6-5FBDCBD40A05}" destId="{F9D73668-F7D4-4221-9D9E-AC559333A347}" srcOrd="0" destOrd="0" presId="urn:microsoft.com/office/officeart/2005/8/layout/vList2"/>
    <dgm:cxn modelId="{F9376FC7-5475-48BA-933E-6F4C89F02AC0}" type="presOf" srcId="{FD07570A-5930-4AC3-B16B-E5F3E6D96528}" destId="{6649CFDC-6B07-4703-B172-BFE1813ED3C9}" srcOrd="0" destOrd="0" presId="urn:microsoft.com/office/officeart/2005/8/layout/vList2"/>
    <dgm:cxn modelId="{414818CD-1737-479D-B50C-70FDD0C7596C}" srcId="{4D507524-460E-4C60-95E6-5FBDCBD40A05}" destId="{106BB57E-71F7-438A-A2A2-ED4E51D0E36C}" srcOrd="0" destOrd="0" parTransId="{D14EEC15-4391-42E5-9EF9-E30C1B9E757F}" sibTransId="{2665E598-1A24-40F0-A61D-8D495A15694B}"/>
    <dgm:cxn modelId="{25B22D59-C2A3-4EC5-91E0-DE15ED01FB06}" type="presParOf" srcId="{F9D73668-F7D4-4221-9D9E-AC559333A347}" destId="{6C21D8F0-3143-47B7-9085-5BE37D5BA11D}" srcOrd="0" destOrd="0" presId="urn:microsoft.com/office/officeart/2005/8/layout/vList2"/>
    <dgm:cxn modelId="{14AE4245-5149-4894-8F21-C39C1B6B402E}" type="presParOf" srcId="{F9D73668-F7D4-4221-9D9E-AC559333A347}" destId="{6EEC41A7-66A6-4C67-8FC1-9B4B36D7EBC5}" srcOrd="1" destOrd="0" presId="urn:microsoft.com/office/officeart/2005/8/layout/vList2"/>
    <dgm:cxn modelId="{834BBD05-6DC4-4431-A9DC-41FA971D12EF}" type="presParOf" srcId="{F9D73668-F7D4-4221-9D9E-AC559333A347}" destId="{64CB2339-D88C-4D0C-A66B-60D4984309D9}" srcOrd="2" destOrd="0" presId="urn:microsoft.com/office/officeart/2005/8/layout/vList2"/>
    <dgm:cxn modelId="{702C899E-D598-4765-869C-2EE38E938160}" type="presParOf" srcId="{F9D73668-F7D4-4221-9D9E-AC559333A347}" destId="{24BF1A71-3BCA-44B9-A1B1-437B51CCD8BA}" srcOrd="3" destOrd="0" presId="urn:microsoft.com/office/officeart/2005/8/layout/vList2"/>
    <dgm:cxn modelId="{7CE8AA0D-F5F2-4899-9D92-A3825A42B4E5}" type="presParOf" srcId="{F9D73668-F7D4-4221-9D9E-AC559333A347}" destId="{6649CFDC-6B07-4703-B172-BFE1813ED3C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507524-460E-4C60-95E6-5FBDCBD40A0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06BB57E-71F7-438A-A2A2-ED4E51D0E36C}">
      <dgm:prSet/>
      <dgm:spPr/>
      <dgm:t>
        <a:bodyPr/>
        <a:lstStyle/>
        <a:p>
          <a:r>
            <a:rPr lang="en-US" b="0" i="0" dirty="0"/>
            <a:t>Continuous testing is a software practice that runs tests to identify bugs in the codebase. It is performed automatically in a CI/CD pipeline, ensuring the application works as expected.</a:t>
          </a:r>
          <a:endParaRPr lang="en-US" dirty="0"/>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dirty="0"/>
        </a:p>
      </dgm:t>
    </dgm:pt>
    <dgm:pt modelId="{56778ECB-D41D-403D-87AC-61C1D1E1A01F}">
      <dgm:prSet/>
      <dgm:spPr/>
      <dgm:t>
        <a:bodyPr/>
        <a:lstStyle/>
        <a:p>
          <a:r>
            <a:rPr lang="en-US" b="0" i="0" dirty="0"/>
            <a:t>This helps identify problems early in the development process and provides valuable feedback to developers on code quality, preventing costly and time-consuming fixes.</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1" i="0" dirty="0"/>
            <a:t>Unit testing</a:t>
          </a:r>
          <a:r>
            <a:rPr lang="en-US" b="0" i="0" dirty="0"/>
            <a:t>, which checks that individual units of code work as expected</a:t>
          </a:r>
        </a:p>
        <a:p>
          <a:pPr>
            <a:buFont typeface="Arial" panose="020B0604020202020204" pitchFamily="34" charset="0"/>
            <a:buChar char="•"/>
          </a:pPr>
          <a:r>
            <a:rPr lang="en-US" b="1" i="0" dirty="0"/>
            <a:t>Integration testing</a:t>
          </a:r>
          <a:r>
            <a:rPr lang="en-US" b="0" i="0" dirty="0"/>
            <a:t>, which verifies how different modules or services within an application work together</a:t>
          </a:r>
        </a:p>
        <a:p>
          <a:pPr>
            <a:buFont typeface="Arial" panose="020B0604020202020204" pitchFamily="34" charset="0"/>
            <a:buChar char="•"/>
          </a:pPr>
          <a:r>
            <a:rPr lang="en-US" b="1" i="0" dirty="0"/>
            <a:t>Regression testing</a:t>
          </a:r>
          <a:r>
            <a:rPr lang="en-US" b="0" i="0" dirty="0"/>
            <a:t>, which is performed after a bug is fixed to ensure that specific bug won't occur again</a:t>
          </a:r>
          <a:endParaRPr lang="en-US" dirty="0"/>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08974D04-8A4D-4E14-82DD-EC310E3177E1}" type="pres">
      <dgm:prSet presAssocID="{4D507524-460E-4C60-95E6-5FBDCBD40A05}" presName="outerComposite" presStyleCnt="0">
        <dgm:presLayoutVars>
          <dgm:chMax val="5"/>
          <dgm:dir/>
          <dgm:resizeHandles val="exact"/>
        </dgm:presLayoutVars>
      </dgm:prSet>
      <dgm:spPr/>
    </dgm:pt>
    <dgm:pt modelId="{FF625019-4A45-4828-A8DF-445B1F314A5C}" type="pres">
      <dgm:prSet presAssocID="{4D507524-460E-4C60-95E6-5FBDCBD40A05}" presName="dummyMaxCanvas" presStyleCnt="0">
        <dgm:presLayoutVars/>
      </dgm:prSet>
      <dgm:spPr/>
    </dgm:pt>
    <dgm:pt modelId="{1686749C-E34E-4325-8534-F35B96EF1E27}" type="pres">
      <dgm:prSet presAssocID="{4D507524-460E-4C60-95E6-5FBDCBD40A05}" presName="ThreeNodes_1" presStyleLbl="node1" presStyleIdx="0" presStyleCnt="3">
        <dgm:presLayoutVars>
          <dgm:bulletEnabled val="1"/>
        </dgm:presLayoutVars>
      </dgm:prSet>
      <dgm:spPr/>
    </dgm:pt>
    <dgm:pt modelId="{D0E05606-5DF8-427B-BD4B-C49FC588A989}" type="pres">
      <dgm:prSet presAssocID="{4D507524-460E-4C60-95E6-5FBDCBD40A05}" presName="ThreeNodes_2" presStyleLbl="node1" presStyleIdx="1" presStyleCnt="3">
        <dgm:presLayoutVars>
          <dgm:bulletEnabled val="1"/>
        </dgm:presLayoutVars>
      </dgm:prSet>
      <dgm:spPr/>
    </dgm:pt>
    <dgm:pt modelId="{215AEE78-C6C8-43CA-A244-3532DEDB348C}" type="pres">
      <dgm:prSet presAssocID="{4D507524-460E-4C60-95E6-5FBDCBD40A05}" presName="ThreeNodes_3" presStyleLbl="node1" presStyleIdx="2" presStyleCnt="3">
        <dgm:presLayoutVars>
          <dgm:bulletEnabled val="1"/>
        </dgm:presLayoutVars>
      </dgm:prSet>
      <dgm:spPr/>
    </dgm:pt>
    <dgm:pt modelId="{BCA494AB-F81C-48E4-A706-5FE187B58C8D}" type="pres">
      <dgm:prSet presAssocID="{4D507524-460E-4C60-95E6-5FBDCBD40A05}" presName="ThreeConn_1-2" presStyleLbl="fgAccFollowNode1" presStyleIdx="0" presStyleCnt="2">
        <dgm:presLayoutVars>
          <dgm:bulletEnabled val="1"/>
        </dgm:presLayoutVars>
      </dgm:prSet>
      <dgm:spPr/>
    </dgm:pt>
    <dgm:pt modelId="{97D80A7E-ED6D-4C49-8AEC-F924D71D53B1}" type="pres">
      <dgm:prSet presAssocID="{4D507524-460E-4C60-95E6-5FBDCBD40A05}" presName="ThreeConn_2-3" presStyleLbl="fgAccFollowNode1" presStyleIdx="1" presStyleCnt="2">
        <dgm:presLayoutVars>
          <dgm:bulletEnabled val="1"/>
        </dgm:presLayoutVars>
      </dgm:prSet>
      <dgm:spPr/>
    </dgm:pt>
    <dgm:pt modelId="{2EBAC2BB-9E7E-4583-BA7E-CA355010A860}" type="pres">
      <dgm:prSet presAssocID="{4D507524-460E-4C60-95E6-5FBDCBD40A05}" presName="ThreeNodes_1_text" presStyleLbl="node1" presStyleIdx="2" presStyleCnt="3">
        <dgm:presLayoutVars>
          <dgm:bulletEnabled val="1"/>
        </dgm:presLayoutVars>
      </dgm:prSet>
      <dgm:spPr/>
    </dgm:pt>
    <dgm:pt modelId="{6D81515C-5C4A-456B-AB93-CFD70DAB8F9E}" type="pres">
      <dgm:prSet presAssocID="{4D507524-460E-4C60-95E6-5FBDCBD40A05}" presName="ThreeNodes_2_text" presStyleLbl="node1" presStyleIdx="2" presStyleCnt="3">
        <dgm:presLayoutVars>
          <dgm:bulletEnabled val="1"/>
        </dgm:presLayoutVars>
      </dgm:prSet>
      <dgm:spPr/>
    </dgm:pt>
    <dgm:pt modelId="{E6D91E30-E711-4635-A469-96589D85E6BB}" type="pres">
      <dgm:prSet presAssocID="{4D507524-460E-4C60-95E6-5FBDCBD40A05}" presName="ThreeNodes_3_text" presStyleLbl="node1" presStyleIdx="2" presStyleCnt="3">
        <dgm:presLayoutVars>
          <dgm:bulletEnabled val="1"/>
        </dgm:presLayoutVars>
      </dgm:prSet>
      <dgm:spPr/>
    </dgm:pt>
  </dgm:ptLst>
  <dgm:cxnLst>
    <dgm:cxn modelId="{CB085C04-B075-43FB-B12A-D19A04BBAFB8}" type="presOf" srcId="{106BB57E-71F7-438A-A2A2-ED4E51D0E36C}" destId="{1686749C-E34E-4325-8534-F35B96EF1E27}" srcOrd="0" destOrd="0" presId="urn:microsoft.com/office/officeart/2005/8/layout/vProcess5"/>
    <dgm:cxn modelId="{C0CAB30F-0440-4C13-B8DB-77476594BEAE}" type="presOf" srcId="{106BB57E-71F7-438A-A2A2-ED4E51D0E36C}" destId="{2EBAC2BB-9E7E-4583-BA7E-CA355010A860}" srcOrd="1" destOrd="0" presId="urn:microsoft.com/office/officeart/2005/8/layout/vProcess5"/>
    <dgm:cxn modelId="{434E4E12-FF9E-4F12-BA7B-91DC56CB7285}" type="presOf" srcId="{FD07570A-5930-4AC3-B16B-E5F3E6D96528}" destId="{215AEE78-C6C8-43CA-A244-3532DEDB348C}" srcOrd="0" destOrd="0" presId="urn:microsoft.com/office/officeart/2005/8/layout/vProcess5"/>
    <dgm:cxn modelId="{543AD83D-069C-4543-873A-80A5A7449DDE}" type="presOf" srcId="{56778ECB-D41D-403D-87AC-61C1D1E1A01F}" destId="{D0E05606-5DF8-427B-BD4B-C49FC588A989}" srcOrd="0" destOrd="0" presId="urn:microsoft.com/office/officeart/2005/8/layout/vProcess5"/>
    <dgm:cxn modelId="{63DBB467-8B84-4CA6-AF09-7AEEAE73631B}" srcId="{4D507524-460E-4C60-95E6-5FBDCBD40A05}" destId="{FD07570A-5930-4AC3-B16B-E5F3E6D96528}" srcOrd="2" destOrd="0" parTransId="{E0A81E14-ECF2-4D0F-B0E7-79898DB91839}" sibTransId="{61C04319-8226-4B85-95ED-CE2C9D8A02B7}"/>
    <dgm:cxn modelId="{37A2D556-CBC8-4B49-AFE1-6176FF2D9FC0}" type="presOf" srcId="{48083529-A63C-43DC-82F9-46ACE4025A56}" destId="{97D80A7E-ED6D-4C49-8AEC-F924D71D53B1}" srcOrd="0" destOrd="0" presId="urn:microsoft.com/office/officeart/2005/8/layout/vProcess5"/>
    <dgm:cxn modelId="{761E0678-6C81-4B94-85F8-5A1229570032}" srcId="{4D507524-460E-4C60-95E6-5FBDCBD40A05}" destId="{56778ECB-D41D-403D-87AC-61C1D1E1A01F}" srcOrd="1" destOrd="0" parTransId="{39D4FFF4-9A73-4165-B7C6-EABD7D1272F0}" sibTransId="{48083529-A63C-43DC-82F9-46ACE4025A56}"/>
    <dgm:cxn modelId="{3311A791-65B3-4C8E-BA92-BEFC6D95A72C}" type="presOf" srcId="{56778ECB-D41D-403D-87AC-61C1D1E1A01F}" destId="{6D81515C-5C4A-456B-AB93-CFD70DAB8F9E}" srcOrd="1" destOrd="0" presId="urn:microsoft.com/office/officeart/2005/8/layout/vProcess5"/>
    <dgm:cxn modelId="{B50F349E-33F3-4290-9451-F70750BF21D4}" type="presOf" srcId="{2665E598-1A24-40F0-A61D-8D495A15694B}" destId="{BCA494AB-F81C-48E4-A706-5FE187B58C8D}" srcOrd="0" destOrd="0" presId="urn:microsoft.com/office/officeart/2005/8/layout/vProcess5"/>
    <dgm:cxn modelId="{99E149BD-DACF-4051-9D91-8DDEF7AD3DA5}" type="presOf" srcId="{FD07570A-5930-4AC3-B16B-E5F3E6D96528}" destId="{E6D91E30-E711-4635-A469-96589D85E6BB}" srcOrd="1" destOrd="0" presId="urn:microsoft.com/office/officeart/2005/8/layout/vProcess5"/>
    <dgm:cxn modelId="{414818CD-1737-479D-B50C-70FDD0C7596C}" srcId="{4D507524-460E-4C60-95E6-5FBDCBD40A05}" destId="{106BB57E-71F7-438A-A2A2-ED4E51D0E36C}" srcOrd="0" destOrd="0" parTransId="{D14EEC15-4391-42E5-9EF9-E30C1B9E757F}" sibTransId="{2665E598-1A24-40F0-A61D-8D495A15694B}"/>
    <dgm:cxn modelId="{FF105CCD-909D-4968-9531-1D4832CD3C13}" type="presOf" srcId="{4D507524-460E-4C60-95E6-5FBDCBD40A05}" destId="{08974D04-8A4D-4E14-82DD-EC310E3177E1}" srcOrd="0" destOrd="0" presId="urn:microsoft.com/office/officeart/2005/8/layout/vProcess5"/>
    <dgm:cxn modelId="{F4D7A519-D042-4F28-B511-D22DA78C726C}" type="presParOf" srcId="{08974D04-8A4D-4E14-82DD-EC310E3177E1}" destId="{FF625019-4A45-4828-A8DF-445B1F314A5C}" srcOrd="0" destOrd="0" presId="urn:microsoft.com/office/officeart/2005/8/layout/vProcess5"/>
    <dgm:cxn modelId="{8C5C3A15-EA4E-4CE9-A54A-83AD50855A28}" type="presParOf" srcId="{08974D04-8A4D-4E14-82DD-EC310E3177E1}" destId="{1686749C-E34E-4325-8534-F35B96EF1E27}" srcOrd="1" destOrd="0" presId="urn:microsoft.com/office/officeart/2005/8/layout/vProcess5"/>
    <dgm:cxn modelId="{92EBCD93-D3EB-4D65-9A3D-FCB689DA67C6}" type="presParOf" srcId="{08974D04-8A4D-4E14-82DD-EC310E3177E1}" destId="{D0E05606-5DF8-427B-BD4B-C49FC588A989}" srcOrd="2" destOrd="0" presId="urn:microsoft.com/office/officeart/2005/8/layout/vProcess5"/>
    <dgm:cxn modelId="{CE72BC3A-579C-423F-917B-9776BF011356}" type="presParOf" srcId="{08974D04-8A4D-4E14-82DD-EC310E3177E1}" destId="{215AEE78-C6C8-43CA-A244-3532DEDB348C}" srcOrd="3" destOrd="0" presId="urn:microsoft.com/office/officeart/2005/8/layout/vProcess5"/>
    <dgm:cxn modelId="{2DEDE66F-105B-472C-9194-584578C821C1}" type="presParOf" srcId="{08974D04-8A4D-4E14-82DD-EC310E3177E1}" destId="{BCA494AB-F81C-48E4-A706-5FE187B58C8D}" srcOrd="4" destOrd="0" presId="urn:microsoft.com/office/officeart/2005/8/layout/vProcess5"/>
    <dgm:cxn modelId="{F24404D4-B8CD-448E-8729-81BEE2D5F129}" type="presParOf" srcId="{08974D04-8A4D-4E14-82DD-EC310E3177E1}" destId="{97D80A7E-ED6D-4C49-8AEC-F924D71D53B1}" srcOrd="5" destOrd="0" presId="urn:microsoft.com/office/officeart/2005/8/layout/vProcess5"/>
    <dgm:cxn modelId="{24F835D8-7FCC-43C6-8DF0-E6A3E1C244EB}" type="presParOf" srcId="{08974D04-8A4D-4E14-82DD-EC310E3177E1}" destId="{2EBAC2BB-9E7E-4583-BA7E-CA355010A860}" srcOrd="6" destOrd="0" presId="urn:microsoft.com/office/officeart/2005/8/layout/vProcess5"/>
    <dgm:cxn modelId="{BBA37ED8-F892-48F8-830B-080D67E6431C}" type="presParOf" srcId="{08974D04-8A4D-4E14-82DD-EC310E3177E1}" destId="{6D81515C-5C4A-456B-AB93-CFD70DAB8F9E}" srcOrd="7" destOrd="0" presId="urn:microsoft.com/office/officeart/2005/8/layout/vProcess5"/>
    <dgm:cxn modelId="{BFD35C74-3EB3-4002-8653-81B30BC65464}" type="presParOf" srcId="{08974D04-8A4D-4E14-82DD-EC310E3177E1}" destId="{E6D91E30-E711-4635-A469-96589D85E6B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830760-FE30-4969-BC95-922614E205FA}"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F562FEC9-FA8E-4EB9-AC2D-65159C4A5816}">
      <dgm:prSet/>
      <dgm:spPr/>
      <dgm:t>
        <a:bodyPr/>
        <a:lstStyle/>
        <a:p>
          <a:r>
            <a:rPr lang="en-US" b="1" i="0" dirty="0"/>
            <a:t>Continuous integration </a:t>
          </a:r>
          <a:r>
            <a:rPr lang="en-US" b="0" i="0" dirty="0"/>
            <a:t>involves developers regularly merging changes back to the main branch, validating them through automated tests and building, to avoid integration challenges and ensure the application is not broken during new commits.</a:t>
          </a:r>
          <a:endParaRPr lang="en-US" dirty="0"/>
        </a:p>
      </dgm:t>
    </dgm:pt>
    <dgm:pt modelId="{4C44FA48-28A9-4A40-8D72-5518F14DF846}" type="parTrans" cxnId="{F65DA964-AE9C-4C8A-9D06-E047939ACD9C}">
      <dgm:prSet/>
      <dgm:spPr/>
      <dgm:t>
        <a:bodyPr/>
        <a:lstStyle/>
        <a:p>
          <a:endParaRPr lang="en-US"/>
        </a:p>
      </dgm:t>
    </dgm:pt>
    <dgm:pt modelId="{F7792EBA-2BCC-4230-9357-B967777BC474}" type="sibTrans" cxnId="{F65DA964-AE9C-4C8A-9D06-E047939ACD9C}">
      <dgm:prSet/>
      <dgm:spPr/>
      <dgm:t>
        <a:bodyPr/>
        <a:lstStyle/>
        <a:p>
          <a:endParaRPr lang="en-US"/>
        </a:p>
      </dgm:t>
    </dgm:pt>
    <dgm:pt modelId="{D0BED6D2-4B81-44EC-9D3D-231034081247}">
      <dgm:prSet/>
      <dgm:spPr/>
      <dgm:t>
        <a:bodyPr/>
        <a:lstStyle/>
        <a:p>
          <a:r>
            <a:rPr lang="en-US" b="1" i="0" dirty="0"/>
            <a:t>Continuous delivery</a:t>
          </a:r>
          <a:r>
            <a:rPr lang="en-US" b="0" i="0" dirty="0"/>
            <a:t> is an automated process that deploys code changes to a testing or production environment after the build stage, allowing for easy deployment at any time. It can be released daily, weekly, or fortnightly, but early deployment is recommended for optimal benefits.</a:t>
          </a:r>
          <a:r>
            <a:rPr lang="en-US" b="0" dirty="0"/>
            <a:t> </a:t>
          </a:r>
          <a:r>
            <a:rPr lang="en-US" b="0" i="0" dirty="0"/>
            <a:t>Continuous Delivery is a strategy that focuses on releasing changes into production with a simple "push of a button.“</a:t>
          </a:r>
          <a:endParaRPr lang="en-US" dirty="0"/>
        </a:p>
      </dgm:t>
    </dgm:pt>
    <dgm:pt modelId="{B9C1554B-9F39-49BA-AD71-52F5DAF06C6D}" type="parTrans" cxnId="{F88BBFD7-4059-467F-85A4-7AA9976BC746}">
      <dgm:prSet/>
      <dgm:spPr/>
      <dgm:t>
        <a:bodyPr/>
        <a:lstStyle/>
        <a:p>
          <a:endParaRPr lang="en-US"/>
        </a:p>
      </dgm:t>
    </dgm:pt>
    <dgm:pt modelId="{5AAA19C4-58B0-4451-B3E9-C07A1D173FFF}" type="sibTrans" cxnId="{F88BBFD7-4059-467F-85A4-7AA9976BC746}">
      <dgm:prSet/>
      <dgm:spPr/>
      <dgm:t>
        <a:bodyPr/>
        <a:lstStyle/>
        <a:p>
          <a:endParaRPr lang="en-US"/>
        </a:p>
      </dgm:t>
    </dgm:pt>
    <dgm:pt modelId="{16D45B1C-C7EB-456A-9A61-99EA6AA8DFC7}">
      <dgm:prSet/>
      <dgm:spPr/>
      <dgm:t>
        <a:bodyPr/>
        <a:lstStyle/>
        <a:p>
          <a:r>
            <a:rPr lang="en-US" b="1" i="0" dirty="0"/>
            <a:t>Continuous deployment</a:t>
          </a:r>
          <a:r>
            <a:rPr lang="en-US" b="0" i="0" dirty="0"/>
            <a:t> releases every change in the production pipeline to customers without human intervention, accelerating feedback loops and reducing team pressure. It eliminates "release day" and allows developers to focus on building software, seeing their work go live immediately.</a:t>
          </a:r>
          <a:endParaRPr lang="en-US" dirty="0"/>
        </a:p>
      </dgm:t>
    </dgm:pt>
    <dgm:pt modelId="{4B057D3E-6D8D-4716-B4E5-9339FD8315A8}" type="parTrans" cxnId="{179BB282-A43A-47F3-A1B6-EE1846DA8776}">
      <dgm:prSet/>
      <dgm:spPr/>
      <dgm:t>
        <a:bodyPr/>
        <a:lstStyle/>
        <a:p>
          <a:endParaRPr lang="en-US"/>
        </a:p>
      </dgm:t>
    </dgm:pt>
    <dgm:pt modelId="{29B4C948-2811-4CF3-A172-6D1FEBD17FA7}" type="sibTrans" cxnId="{179BB282-A43A-47F3-A1B6-EE1846DA8776}">
      <dgm:prSet/>
      <dgm:spPr/>
      <dgm:t>
        <a:bodyPr/>
        <a:lstStyle/>
        <a:p>
          <a:endParaRPr lang="en-US"/>
        </a:p>
      </dgm:t>
    </dgm:pt>
    <dgm:pt modelId="{5005F83D-55EA-44B4-A5E2-C43BB9ABF7D3}">
      <dgm:prSet/>
      <dgm:spPr/>
      <dgm:t>
        <a:bodyPr/>
        <a:lstStyle/>
        <a:p>
          <a:r>
            <a:rPr lang="en-US" b="1" i="0" dirty="0"/>
            <a:t>Continuous release </a:t>
          </a:r>
          <a:r>
            <a:rPr lang="en-US" b="0" i="0" dirty="0"/>
            <a:t>focuses on releasing new features or updates to existing features as soon as they are ready, while CI/CD focuses on testing and integrating code changes before they are released.</a:t>
          </a:r>
          <a:endParaRPr lang="en-US" dirty="0"/>
        </a:p>
      </dgm:t>
    </dgm:pt>
    <dgm:pt modelId="{E2B71B98-3479-482D-825F-8AF0C161C233}" type="parTrans" cxnId="{539330BE-C422-4094-A513-4F4B2FE24C92}">
      <dgm:prSet/>
      <dgm:spPr/>
      <dgm:t>
        <a:bodyPr/>
        <a:lstStyle/>
        <a:p>
          <a:endParaRPr lang="en-US"/>
        </a:p>
      </dgm:t>
    </dgm:pt>
    <dgm:pt modelId="{AE0763EA-07C4-4AD0-AE7F-A4F3790037B5}" type="sibTrans" cxnId="{539330BE-C422-4094-A513-4F4B2FE24C92}">
      <dgm:prSet/>
      <dgm:spPr/>
      <dgm:t>
        <a:bodyPr/>
        <a:lstStyle/>
        <a:p>
          <a:endParaRPr lang="en-US"/>
        </a:p>
      </dgm:t>
    </dgm:pt>
    <dgm:pt modelId="{7B270BF1-DF8F-4F82-A9CE-63EFB4EC9538}" type="pres">
      <dgm:prSet presAssocID="{04830760-FE30-4969-BC95-922614E205FA}" presName="linear" presStyleCnt="0">
        <dgm:presLayoutVars>
          <dgm:animLvl val="lvl"/>
          <dgm:resizeHandles val="exact"/>
        </dgm:presLayoutVars>
      </dgm:prSet>
      <dgm:spPr/>
    </dgm:pt>
    <dgm:pt modelId="{2E8F8AB1-8138-4BC3-86F0-7EC6B538A14A}" type="pres">
      <dgm:prSet presAssocID="{F562FEC9-FA8E-4EB9-AC2D-65159C4A5816}" presName="parentText" presStyleLbl="node1" presStyleIdx="0" presStyleCnt="4">
        <dgm:presLayoutVars>
          <dgm:chMax val="0"/>
          <dgm:bulletEnabled val="1"/>
        </dgm:presLayoutVars>
      </dgm:prSet>
      <dgm:spPr/>
    </dgm:pt>
    <dgm:pt modelId="{2AD947B3-DDA9-452E-94EC-A92D37260814}" type="pres">
      <dgm:prSet presAssocID="{F7792EBA-2BCC-4230-9357-B967777BC474}" presName="spacer" presStyleCnt="0"/>
      <dgm:spPr/>
    </dgm:pt>
    <dgm:pt modelId="{BE5523CA-36DD-4FD4-9B55-8237248F5A51}" type="pres">
      <dgm:prSet presAssocID="{D0BED6D2-4B81-44EC-9D3D-231034081247}" presName="parentText" presStyleLbl="node1" presStyleIdx="1" presStyleCnt="4">
        <dgm:presLayoutVars>
          <dgm:chMax val="0"/>
          <dgm:bulletEnabled val="1"/>
        </dgm:presLayoutVars>
      </dgm:prSet>
      <dgm:spPr/>
    </dgm:pt>
    <dgm:pt modelId="{A007B107-2367-45CE-B632-F82C1CFD3E52}" type="pres">
      <dgm:prSet presAssocID="{5AAA19C4-58B0-4451-B3E9-C07A1D173FFF}" presName="spacer" presStyleCnt="0"/>
      <dgm:spPr/>
    </dgm:pt>
    <dgm:pt modelId="{BC0515EC-7818-4067-9A99-E2E7D4441DDB}" type="pres">
      <dgm:prSet presAssocID="{16D45B1C-C7EB-456A-9A61-99EA6AA8DFC7}" presName="parentText" presStyleLbl="node1" presStyleIdx="2" presStyleCnt="4">
        <dgm:presLayoutVars>
          <dgm:chMax val="0"/>
          <dgm:bulletEnabled val="1"/>
        </dgm:presLayoutVars>
      </dgm:prSet>
      <dgm:spPr/>
    </dgm:pt>
    <dgm:pt modelId="{157DB837-B562-4F2E-BB5E-F1810D897B48}" type="pres">
      <dgm:prSet presAssocID="{29B4C948-2811-4CF3-A172-6D1FEBD17FA7}" presName="spacer" presStyleCnt="0"/>
      <dgm:spPr/>
    </dgm:pt>
    <dgm:pt modelId="{CAFDD111-CF44-4D18-ABC9-F04BC1FF9255}" type="pres">
      <dgm:prSet presAssocID="{5005F83D-55EA-44B4-A5E2-C43BB9ABF7D3}" presName="parentText" presStyleLbl="node1" presStyleIdx="3" presStyleCnt="4">
        <dgm:presLayoutVars>
          <dgm:chMax val="0"/>
          <dgm:bulletEnabled val="1"/>
        </dgm:presLayoutVars>
      </dgm:prSet>
      <dgm:spPr/>
    </dgm:pt>
  </dgm:ptLst>
  <dgm:cxnLst>
    <dgm:cxn modelId="{18E95719-FA3E-4C7D-9B7B-ED97885D4363}" type="presOf" srcId="{04830760-FE30-4969-BC95-922614E205FA}" destId="{7B270BF1-DF8F-4F82-A9CE-63EFB4EC9538}" srcOrd="0" destOrd="0" presId="urn:microsoft.com/office/officeart/2005/8/layout/vList2"/>
    <dgm:cxn modelId="{F65DA964-AE9C-4C8A-9D06-E047939ACD9C}" srcId="{04830760-FE30-4969-BC95-922614E205FA}" destId="{F562FEC9-FA8E-4EB9-AC2D-65159C4A5816}" srcOrd="0" destOrd="0" parTransId="{4C44FA48-28A9-4A40-8D72-5518F14DF846}" sibTransId="{F7792EBA-2BCC-4230-9357-B967777BC474}"/>
    <dgm:cxn modelId="{6A93A649-9045-4393-A02A-C189D7292ABE}" type="presOf" srcId="{16D45B1C-C7EB-456A-9A61-99EA6AA8DFC7}" destId="{BC0515EC-7818-4067-9A99-E2E7D4441DDB}" srcOrd="0" destOrd="0" presId="urn:microsoft.com/office/officeart/2005/8/layout/vList2"/>
    <dgm:cxn modelId="{179BB282-A43A-47F3-A1B6-EE1846DA8776}" srcId="{04830760-FE30-4969-BC95-922614E205FA}" destId="{16D45B1C-C7EB-456A-9A61-99EA6AA8DFC7}" srcOrd="2" destOrd="0" parTransId="{4B057D3E-6D8D-4716-B4E5-9339FD8315A8}" sibTransId="{29B4C948-2811-4CF3-A172-6D1FEBD17FA7}"/>
    <dgm:cxn modelId="{0637E9A9-D4A9-414E-96F5-B179A6093380}" type="presOf" srcId="{5005F83D-55EA-44B4-A5E2-C43BB9ABF7D3}" destId="{CAFDD111-CF44-4D18-ABC9-F04BC1FF9255}" srcOrd="0" destOrd="0" presId="urn:microsoft.com/office/officeart/2005/8/layout/vList2"/>
    <dgm:cxn modelId="{9B5A35BD-1934-47A7-A6C9-F15B7E2DE797}" type="presOf" srcId="{D0BED6D2-4B81-44EC-9D3D-231034081247}" destId="{BE5523CA-36DD-4FD4-9B55-8237248F5A51}" srcOrd="0" destOrd="0" presId="urn:microsoft.com/office/officeart/2005/8/layout/vList2"/>
    <dgm:cxn modelId="{539330BE-C422-4094-A513-4F4B2FE24C92}" srcId="{04830760-FE30-4969-BC95-922614E205FA}" destId="{5005F83D-55EA-44B4-A5E2-C43BB9ABF7D3}" srcOrd="3" destOrd="0" parTransId="{E2B71B98-3479-482D-825F-8AF0C161C233}" sibTransId="{AE0763EA-07C4-4AD0-AE7F-A4F3790037B5}"/>
    <dgm:cxn modelId="{9EEE3CD3-60A5-4260-B277-ED90120D4C56}" type="presOf" srcId="{F562FEC9-FA8E-4EB9-AC2D-65159C4A5816}" destId="{2E8F8AB1-8138-4BC3-86F0-7EC6B538A14A}" srcOrd="0" destOrd="0" presId="urn:microsoft.com/office/officeart/2005/8/layout/vList2"/>
    <dgm:cxn modelId="{F88BBFD7-4059-467F-85A4-7AA9976BC746}" srcId="{04830760-FE30-4969-BC95-922614E205FA}" destId="{D0BED6D2-4B81-44EC-9D3D-231034081247}" srcOrd="1" destOrd="0" parTransId="{B9C1554B-9F39-49BA-AD71-52F5DAF06C6D}" sibTransId="{5AAA19C4-58B0-4451-B3E9-C07A1D173FFF}"/>
    <dgm:cxn modelId="{074DF6F0-EBC9-4FF0-A00B-389A52AF2CC4}" type="presParOf" srcId="{7B270BF1-DF8F-4F82-A9CE-63EFB4EC9538}" destId="{2E8F8AB1-8138-4BC3-86F0-7EC6B538A14A}" srcOrd="0" destOrd="0" presId="urn:microsoft.com/office/officeart/2005/8/layout/vList2"/>
    <dgm:cxn modelId="{6783E915-44F4-4B78-98A6-D38CB1B11D82}" type="presParOf" srcId="{7B270BF1-DF8F-4F82-A9CE-63EFB4EC9538}" destId="{2AD947B3-DDA9-452E-94EC-A92D37260814}" srcOrd="1" destOrd="0" presId="urn:microsoft.com/office/officeart/2005/8/layout/vList2"/>
    <dgm:cxn modelId="{99F59560-C04F-4F32-A140-CCD01F8E3BD8}" type="presParOf" srcId="{7B270BF1-DF8F-4F82-A9CE-63EFB4EC9538}" destId="{BE5523CA-36DD-4FD4-9B55-8237248F5A51}" srcOrd="2" destOrd="0" presId="urn:microsoft.com/office/officeart/2005/8/layout/vList2"/>
    <dgm:cxn modelId="{FE9C4A4A-B7AD-4B7E-B06F-B85C660E898C}" type="presParOf" srcId="{7B270BF1-DF8F-4F82-A9CE-63EFB4EC9538}" destId="{A007B107-2367-45CE-B632-F82C1CFD3E52}" srcOrd="3" destOrd="0" presId="urn:microsoft.com/office/officeart/2005/8/layout/vList2"/>
    <dgm:cxn modelId="{3989CCA3-04E5-4198-8AEF-F73053F88E67}" type="presParOf" srcId="{7B270BF1-DF8F-4F82-A9CE-63EFB4EC9538}" destId="{BC0515EC-7818-4067-9A99-E2E7D4441DDB}" srcOrd="4" destOrd="0" presId="urn:microsoft.com/office/officeart/2005/8/layout/vList2"/>
    <dgm:cxn modelId="{4187FDC3-2115-432C-BC40-EC778155BAF2}" type="presParOf" srcId="{7B270BF1-DF8F-4F82-A9CE-63EFB4EC9538}" destId="{157DB837-B562-4F2E-BB5E-F1810D897B48}" srcOrd="5" destOrd="0" presId="urn:microsoft.com/office/officeart/2005/8/layout/vList2"/>
    <dgm:cxn modelId="{DC7383BF-4C1A-4A62-9012-654CABDF5815}" type="presParOf" srcId="{7B270BF1-DF8F-4F82-A9CE-63EFB4EC9538}" destId="{CAFDD111-CF44-4D18-ABC9-F04BC1FF925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ED345-9C5F-4782-B5F2-D816E7C663EA}">
      <dsp:nvSpPr>
        <dsp:cNvPr id="0" name=""/>
        <dsp:cNvSpPr/>
      </dsp:nvSpPr>
      <dsp:spPr>
        <a:xfrm>
          <a:off x="0" y="0"/>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DevOps is a methodology or a culture in the software development and IT industry. </a:t>
          </a:r>
        </a:p>
      </dsp:txBody>
      <dsp:txXfrm>
        <a:off x="43409" y="43409"/>
        <a:ext cx="8116209" cy="1395272"/>
      </dsp:txXfrm>
    </dsp:sp>
    <dsp:sp modelId="{54E50655-C4A0-41D0-9CF1-6D4D0F241049}">
      <dsp:nvSpPr>
        <dsp:cNvPr id="0" name=""/>
        <dsp:cNvSpPr/>
      </dsp:nvSpPr>
      <dsp:spPr>
        <a:xfrm>
          <a:off x="857250" y="1729105"/>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Used as a set of practices and tools, DevOps integrates and automates the work of software development and IT operations as a means for improving and shortening the systems development life cycle.</a:t>
          </a:r>
        </a:p>
      </dsp:txBody>
      <dsp:txXfrm>
        <a:off x="900659" y="1772514"/>
        <a:ext cx="7808073" cy="1395272"/>
      </dsp:txXfrm>
    </dsp:sp>
    <dsp:sp modelId="{A116521A-F1EC-4461-9613-F429084202A9}">
      <dsp:nvSpPr>
        <dsp:cNvPr id="0" name=""/>
        <dsp:cNvSpPr/>
      </dsp:nvSpPr>
      <dsp:spPr>
        <a:xfrm>
          <a:off x="1714500" y="3458210"/>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DevOps is a collaboration between Development and IT Operations to make software production and Deployment in an automated &amp; repeatable way.</a:t>
          </a:r>
        </a:p>
      </dsp:txBody>
      <dsp:txXfrm>
        <a:off x="1757909" y="3501619"/>
        <a:ext cx="7808073" cy="1395272"/>
      </dsp:txXfrm>
    </dsp:sp>
    <dsp:sp modelId="{054DCE99-AB1C-429D-ABDA-7F781E3FFEE0}">
      <dsp:nvSpPr>
        <dsp:cNvPr id="0" name=""/>
        <dsp:cNvSpPr/>
      </dsp:nvSpPr>
      <dsp:spPr>
        <a:xfrm>
          <a:off x="8752141" y="1123918"/>
          <a:ext cx="963358" cy="963358"/>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68897" y="1123918"/>
        <a:ext cx="529846" cy="724927"/>
      </dsp:txXfrm>
    </dsp:sp>
    <dsp:sp modelId="{AE33E5D6-823D-4F16-85EF-F23416FB3D71}">
      <dsp:nvSpPr>
        <dsp:cNvPr id="0" name=""/>
        <dsp:cNvSpPr/>
      </dsp:nvSpPr>
      <dsp:spPr>
        <a:xfrm>
          <a:off x="9609391" y="2843142"/>
          <a:ext cx="963358" cy="963358"/>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826147" y="2843142"/>
        <a:ext cx="529846" cy="724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03C4C-7632-481B-814E-DA8F8BD7FE35}">
      <dsp:nvSpPr>
        <dsp:cNvPr id="0" name=""/>
        <dsp:cNvSpPr/>
      </dsp:nvSpPr>
      <dsp:spPr>
        <a:xfrm>
          <a:off x="0" y="47203"/>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What is continuous integration (CI)?</a:t>
          </a:r>
          <a:endParaRPr lang="en-US" sz="1700" kern="1200"/>
        </a:p>
      </dsp:txBody>
      <dsp:txXfrm>
        <a:off x="57347" y="104550"/>
        <a:ext cx="11315306" cy="1060059"/>
      </dsp:txXfrm>
    </dsp:sp>
    <dsp:sp modelId="{3BC42242-8542-4A65-8B69-B389FF93B1B8}">
      <dsp:nvSpPr>
        <dsp:cNvPr id="0" name=""/>
        <dsp:cNvSpPr/>
      </dsp:nvSpPr>
      <dsp:spPr>
        <a:xfrm>
          <a:off x="0" y="1270916"/>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Continuous integration is the practice of integrating all your code changes into the main branch of a shared source code repository early and often, automatically testing each change when you commit or merge them, and automatically kicking off a build, enabling easier identification and resolution of errors and security issues in the development process.</a:t>
          </a:r>
          <a:endParaRPr lang="en-US" sz="1700" kern="1200"/>
        </a:p>
      </dsp:txBody>
      <dsp:txXfrm>
        <a:off x="57347" y="1328263"/>
        <a:ext cx="11315306" cy="1060059"/>
      </dsp:txXfrm>
    </dsp:sp>
    <dsp:sp modelId="{E76FB5CB-74B8-4CC1-BA51-AA1956BA270E}">
      <dsp:nvSpPr>
        <dsp:cNvPr id="0" name=""/>
        <dsp:cNvSpPr/>
      </dsp:nvSpPr>
      <dsp:spPr>
        <a:xfrm>
          <a:off x="0" y="2494630"/>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Regular merging of changes and automatic testing reduces code conflict and allows for bug and security fixes. </a:t>
          </a:r>
          <a:endParaRPr lang="en-US" sz="1700" kern="1200"/>
        </a:p>
      </dsp:txBody>
      <dsp:txXfrm>
        <a:off x="57347" y="2551977"/>
        <a:ext cx="11315306" cy="1060059"/>
      </dsp:txXfrm>
    </dsp:sp>
    <dsp:sp modelId="{3490C265-4A19-4C49-A22B-B8A07EDB6EBC}">
      <dsp:nvSpPr>
        <dsp:cNvPr id="0" name=""/>
        <dsp:cNvSpPr/>
      </dsp:nvSpPr>
      <dsp:spPr>
        <a:xfrm>
          <a:off x="0" y="3718343"/>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Common code validation processes involve static code analysis that verifies the quality of the code, automated CI routines, and a version control system to track changes so you know the version of the code used and ensure code quality.</a:t>
          </a:r>
          <a:endParaRPr lang="en-US" sz="1700" kern="1200"/>
        </a:p>
      </dsp:txBody>
      <dsp:txXfrm>
        <a:off x="57347" y="3775690"/>
        <a:ext cx="11315306" cy="1060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A926E-6FB8-472F-80ED-3E1652278A2C}">
      <dsp:nvSpPr>
        <dsp:cNvPr id="0" name=""/>
        <dsp:cNvSpPr/>
      </dsp:nvSpPr>
      <dsp:spPr>
        <a:xfrm>
          <a:off x="0" y="99026"/>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Continuous delivery (CD) is a software development practice that automates infrastructure provisioning and application release. </a:t>
          </a:r>
          <a:endParaRPr lang="en-US" sz="2100" kern="1200"/>
        </a:p>
      </dsp:txBody>
      <dsp:txXfrm>
        <a:off x="55660" y="154686"/>
        <a:ext cx="11318680" cy="1028881"/>
      </dsp:txXfrm>
    </dsp:sp>
    <dsp:sp modelId="{FEBE896C-C37C-441F-861A-5333BD540A96}">
      <dsp:nvSpPr>
        <dsp:cNvPr id="0" name=""/>
        <dsp:cNvSpPr/>
      </dsp:nvSpPr>
      <dsp:spPr>
        <a:xfrm>
          <a:off x="0" y="1299708"/>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Once code has been tested and built as part of the CI process, CD takes over during the final stages to ensure it's packaged with everything it needs to deploy to any environment at any time.</a:t>
          </a:r>
          <a:endParaRPr lang="en-US" sz="2100" kern="1200" dirty="0"/>
        </a:p>
      </dsp:txBody>
      <dsp:txXfrm>
        <a:off x="55660" y="1355368"/>
        <a:ext cx="11318680" cy="1028881"/>
      </dsp:txXfrm>
    </dsp:sp>
    <dsp:sp modelId="{68D004BC-F658-48FE-8BEA-46E60F17976A}">
      <dsp:nvSpPr>
        <dsp:cNvPr id="0" name=""/>
        <dsp:cNvSpPr/>
      </dsp:nvSpPr>
      <dsp:spPr>
        <a:xfrm>
          <a:off x="0" y="2500390"/>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It covers everything from infrastructure provisioning to deployment to testing or production environments. </a:t>
          </a:r>
          <a:endParaRPr lang="en-US" sz="2100" kern="1200"/>
        </a:p>
      </dsp:txBody>
      <dsp:txXfrm>
        <a:off x="55660" y="2556050"/>
        <a:ext cx="11318680" cy="1028881"/>
      </dsp:txXfrm>
    </dsp:sp>
    <dsp:sp modelId="{1A271A0F-150B-4437-AE8E-99DCCA2B38B8}">
      <dsp:nvSpPr>
        <dsp:cNvPr id="0" name=""/>
        <dsp:cNvSpPr/>
      </dsp:nvSpPr>
      <dsp:spPr>
        <a:xfrm>
          <a:off x="0" y="3701071"/>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CD allows software to be deployed to production at any time and can be triggered manually or automated in continuous deployment.</a:t>
          </a:r>
          <a:endParaRPr lang="en-US" sz="2100" kern="1200"/>
        </a:p>
      </dsp:txBody>
      <dsp:txXfrm>
        <a:off x="55660" y="3756731"/>
        <a:ext cx="11318680" cy="10288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1D8F0-3143-47B7-9085-5BE37D5BA11D}">
      <dsp:nvSpPr>
        <dsp:cNvPr id="0" name=""/>
        <dsp:cNvSpPr/>
      </dsp:nvSpPr>
      <dsp:spPr>
        <a:xfrm>
          <a:off x="0" y="31204"/>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Continuous deployment automates application deployment, eliminating human intervention. </a:t>
          </a:r>
          <a:endParaRPr lang="en-US" sz="2300" kern="1200" dirty="0"/>
        </a:p>
      </dsp:txBody>
      <dsp:txXfrm>
        <a:off x="77217" y="108421"/>
        <a:ext cx="11275566" cy="1427369"/>
      </dsp:txXfrm>
    </dsp:sp>
    <dsp:sp modelId="{64CB2339-D88C-4D0C-A66B-60D4984309D9}">
      <dsp:nvSpPr>
        <dsp:cNvPr id="0" name=""/>
        <dsp:cNvSpPr/>
      </dsp:nvSpPr>
      <dsp:spPr>
        <a:xfrm>
          <a:off x="0" y="1679248"/>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DevOps teams set code release criteria and validate them, enabling faster deployment of new features.</a:t>
          </a:r>
          <a:endParaRPr lang="en-US" sz="2300" kern="1200" dirty="0"/>
        </a:p>
      </dsp:txBody>
      <dsp:txXfrm>
        <a:off x="77217" y="1756465"/>
        <a:ext cx="11275566" cy="1427369"/>
      </dsp:txXfrm>
    </dsp:sp>
    <dsp:sp modelId="{6649CFDC-6B07-4703-B172-BFE1813ED3C9}">
      <dsp:nvSpPr>
        <dsp:cNvPr id="0" name=""/>
        <dsp:cNvSpPr/>
      </dsp:nvSpPr>
      <dsp:spPr>
        <a:xfrm>
          <a:off x="0" y="3327291"/>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While you can do continuous integration without continuous delivery or deployment, you can't really do CD without already having CI in place as deploying to production requires integrating code, automating testing, and working in small batches daily.</a:t>
          </a:r>
          <a:endParaRPr lang="en-US" sz="2300" kern="1200" dirty="0"/>
        </a:p>
      </dsp:txBody>
      <dsp:txXfrm>
        <a:off x="77217" y="3404508"/>
        <a:ext cx="11275566" cy="1427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6749C-E34E-4325-8534-F35B96EF1E27}">
      <dsp:nvSpPr>
        <dsp:cNvPr id="0" name=""/>
        <dsp:cNvSpPr/>
      </dsp:nvSpPr>
      <dsp:spPr>
        <a:xfrm>
          <a:off x="0" y="0"/>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Continuous testing is a software practice that runs tests to identify bugs in the codebase. It is performed automatically in a CI/CD pipeline, ensuring the application works as expected.</a:t>
          </a:r>
          <a:endParaRPr lang="en-US" sz="1400" kern="1200" dirty="0"/>
        </a:p>
      </dsp:txBody>
      <dsp:txXfrm>
        <a:off x="43409" y="43409"/>
        <a:ext cx="8116209" cy="1395272"/>
      </dsp:txXfrm>
    </dsp:sp>
    <dsp:sp modelId="{D0E05606-5DF8-427B-BD4B-C49FC588A989}">
      <dsp:nvSpPr>
        <dsp:cNvPr id="0" name=""/>
        <dsp:cNvSpPr/>
      </dsp:nvSpPr>
      <dsp:spPr>
        <a:xfrm>
          <a:off x="857250" y="1729105"/>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This helps identify problems early in the development process and provides valuable feedback to developers on code quality, preventing costly and time-consuming fixes.</a:t>
          </a:r>
          <a:endParaRPr lang="en-US" sz="1400" kern="1200" dirty="0"/>
        </a:p>
      </dsp:txBody>
      <dsp:txXfrm>
        <a:off x="900659" y="1772514"/>
        <a:ext cx="7808073" cy="1395272"/>
      </dsp:txXfrm>
    </dsp:sp>
    <dsp:sp modelId="{215AEE78-C6C8-43CA-A244-3532DEDB348C}">
      <dsp:nvSpPr>
        <dsp:cNvPr id="0" name=""/>
        <dsp:cNvSpPr/>
      </dsp:nvSpPr>
      <dsp:spPr>
        <a:xfrm>
          <a:off x="1714500" y="3458210"/>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Unit testing</a:t>
          </a:r>
          <a:r>
            <a:rPr lang="en-US" sz="1400" b="0" i="0" kern="1200" dirty="0"/>
            <a:t>, which checks that individual units of code work as expected</a:t>
          </a:r>
        </a:p>
        <a:p>
          <a:pPr marL="0" lvl="0" indent="0" algn="l" defTabSz="622300">
            <a:lnSpc>
              <a:spcPct val="90000"/>
            </a:lnSpc>
            <a:spcBef>
              <a:spcPct val="0"/>
            </a:spcBef>
            <a:spcAft>
              <a:spcPct val="35000"/>
            </a:spcAft>
            <a:buFont typeface="Arial" panose="020B0604020202020204" pitchFamily="34" charset="0"/>
            <a:buNone/>
          </a:pPr>
          <a:r>
            <a:rPr lang="en-US" sz="1400" b="1" i="0" kern="1200" dirty="0"/>
            <a:t>Integration testing</a:t>
          </a:r>
          <a:r>
            <a:rPr lang="en-US" sz="1400" b="0" i="0" kern="1200" dirty="0"/>
            <a:t>, which verifies how different modules or services within an application work together</a:t>
          </a:r>
        </a:p>
        <a:p>
          <a:pPr marL="0" lvl="0" indent="0" algn="l" defTabSz="622300">
            <a:lnSpc>
              <a:spcPct val="90000"/>
            </a:lnSpc>
            <a:spcBef>
              <a:spcPct val="0"/>
            </a:spcBef>
            <a:spcAft>
              <a:spcPct val="35000"/>
            </a:spcAft>
            <a:buFont typeface="Arial" panose="020B0604020202020204" pitchFamily="34" charset="0"/>
            <a:buNone/>
          </a:pPr>
          <a:r>
            <a:rPr lang="en-US" sz="1400" b="1" i="0" kern="1200" dirty="0"/>
            <a:t>Regression testing</a:t>
          </a:r>
          <a:r>
            <a:rPr lang="en-US" sz="1400" b="0" i="0" kern="1200" dirty="0"/>
            <a:t>, which is performed after a bug is fixed to ensure that specific bug won't occur again</a:t>
          </a:r>
          <a:endParaRPr lang="en-US" sz="1400" kern="1200" dirty="0"/>
        </a:p>
      </dsp:txBody>
      <dsp:txXfrm>
        <a:off x="1757909" y="3501619"/>
        <a:ext cx="7808073" cy="1395272"/>
      </dsp:txXfrm>
    </dsp:sp>
    <dsp:sp modelId="{BCA494AB-F81C-48E4-A706-5FE187B58C8D}">
      <dsp:nvSpPr>
        <dsp:cNvPr id="0" name=""/>
        <dsp:cNvSpPr/>
      </dsp:nvSpPr>
      <dsp:spPr>
        <a:xfrm>
          <a:off x="8752141" y="1123918"/>
          <a:ext cx="963358" cy="9633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8968897" y="1123918"/>
        <a:ext cx="529846" cy="724927"/>
      </dsp:txXfrm>
    </dsp:sp>
    <dsp:sp modelId="{97D80A7E-ED6D-4C49-8AEC-F924D71D53B1}">
      <dsp:nvSpPr>
        <dsp:cNvPr id="0" name=""/>
        <dsp:cNvSpPr/>
      </dsp:nvSpPr>
      <dsp:spPr>
        <a:xfrm>
          <a:off x="9609391" y="2843142"/>
          <a:ext cx="963358" cy="9633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826147" y="2843142"/>
        <a:ext cx="529846" cy="7249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F8AB1-8138-4BC3-86F0-7EC6B538A14A}">
      <dsp:nvSpPr>
        <dsp:cNvPr id="0" name=""/>
        <dsp:cNvSpPr/>
      </dsp:nvSpPr>
      <dsp:spPr>
        <a:xfrm>
          <a:off x="0" y="9847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integration </a:t>
          </a:r>
          <a:r>
            <a:rPr lang="en-US" sz="1600" b="0" i="0" kern="1200" dirty="0"/>
            <a:t>involves developers regularly merging changes back to the main branch, validating them through automated tests and building, to avoid integration challenges and ensure the application is not broken during new commits.</a:t>
          </a:r>
          <a:endParaRPr lang="en-US" sz="1600" kern="1200" dirty="0"/>
        </a:p>
      </dsp:txBody>
      <dsp:txXfrm>
        <a:off x="56201" y="154671"/>
        <a:ext cx="11317598" cy="1038877"/>
      </dsp:txXfrm>
    </dsp:sp>
    <dsp:sp modelId="{BE5523CA-36DD-4FD4-9B55-8237248F5A51}">
      <dsp:nvSpPr>
        <dsp:cNvPr id="0" name=""/>
        <dsp:cNvSpPr/>
      </dsp:nvSpPr>
      <dsp:spPr>
        <a:xfrm>
          <a:off x="0" y="129583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delivery</a:t>
          </a:r>
          <a:r>
            <a:rPr lang="en-US" sz="1600" b="0" i="0" kern="1200" dirty="0"/>
            <a:t> is an automated process that deploys code changes to a testing or production environment after the build stage, allowing for easy deployment at any time. It can be released daily, weekly, or fortnightly, but early deployment is recommended for optimal benefits.</a:t>
          </a:r>
          <a:r>
            <a:rPr lang="en-US" sz="1600" b="0" kern="1200" dirty="0"/>
            <a:t> </a:t>
          </a:r>
          <a:r>
            <a:rPr lang="en-US" sz="1600" b="0" i="0" kern="1200" dirty="0"/>
            <a:t>Continuous Delivery is a strategy that focuses on releasing changes into production with a simple "push of a button.“</a:t>
          </a:r>
          <a:endParaRPr lang="en-US" sz="1600" kern="1200" dirty="0"/>
        </a:p>
      </dsp:txBody>
      <dsp:txXfrm>
        <a:off x="56201" y="1352031"/>
        <a:ext cx="11317598" cy="1038877"/>
      </dsp:txXfrm>
    </dsp:sp>
    <dsp:sp modelId="{BC0515EC-7818-4067-9A99-E2E7D4441DDB}">
      <dsp:nvSpPr>
        <dsp:cNvPr id="0" name=""/>
        <dsp:cNvSpPr/>
      </dsp:nvSpPr>
      <dsp:spPr>
        <a:xfrm>
          <a:off x="0" y="249319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deployment</a:t>
          </a:r>
          <a:r>
            <a:rPr lang="en-US" sz="1600" b="0" i="0" kern="1200" dirty="0"/>
            <a:t> releases every change in the production pipeline to customers without human intervention, accelerating feedback loops and reducing team pressure. It eliminates "release day" and allows developers to focus on building software, seeing their work go live immediately.</a:t>
          </a:r>
          <a:endParaRPr lang="en-US" sz="1600" kern="1200" dirty="0"/>
        </a:p>
      </dsp:txBody>
      <dsp:txXfrm>
        <a:off x="56201" y="2549391"/>
        <a:ext cx="11317598" cy="1038877"/>
      </dsp:txXfrm>
    </dsp:sp>
    <dsp:sp modelId="{CAFDD111-CF44-4D18-ABC9-F04BC1FF9255}">
      <dsp:nvSpPr>
        <dsp:cNvPr id="0" name=""/>
        <dsp:cNvSpPr/>
      </dsp:nvSpPr>
      <dsp:spPr>
        <a:xfrm>
          <a:off x="0" y="369055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release </a:t>
          </a:r>
          <a:r>
            <a:rPr lang="en-US" sz="1600" b="0" i="0" kern="1200" dirty="0"/>
            <a:t>focuses on releasing new features or updates to existing features as soon as they are ready, while CI/CD focuses on testing and integrating code changes before they are released.</a:t>
          </a:r>
          <a:endParaRPr lang="en-US" sz="1600" kern="1200" dirty="0"/>
        </a:p>
      </dsp:txBody>
      <dsp:txXfrm>
        <a:off x="56201" y="3746751"/>
        <a:ext cx="11317598" cy="10388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8/24/2023</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edureka.co/blog/devops-lifecycle/" TargetMode="Externa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5523BC-91C0-46DE-8B5D-DA296314624C}"/>
              </a:ext>
            </a:extLst>
          </p:cNvPr>
          <p:cNvSpPr>
            <a:spLocks noGrp="1"/>
          </p:cNvSpPr>
          <p:nvPr>
            <p:ph type="body" sz="quarter" idx="16"/>
          </p:nvPr>
        </p:nvSpPr>
        <p:spPr>
          <a:xfrm>
            <a:off x="1143000" y="4610099"/>
            <a:ext cx="4953000" cy="1474215"/>
          </a:xfrm>
        </p:spPr>
        <p:txBody>
          <a:bodyPr>
            <a:normAutofit/>
          </a:bodyPr>
          <a:lstStyle/>
          <a:p>
            <a:r>
              <a:rPr lang="en-US" dirty="0"/>
              <a:t>Vishnu Kusumba</a:t>
            </a:r>
          </a:p>
        </p:txBody>
      </p:sp>
      <p:pic>
        <p:nvPicPr>
          <p:cNvPr id="7" name="Picture 6" descr="A blue and yellow loop with black text&#10;&#10;Description automatically generated">
            <a:extLst>
              <a:ext uri="{FF2B5EF4-FFF2-40B4-BE49-F238E27FC236}">
                <a16:creationId xmlns:a16="http://schemas.microsoft.com/office/drawing/2014/main" id="{E5A06ED9-7306-24D7-AD61-415A33FDD587}"/>
              </a:ext>
            </a:extLst>
          </p:cNvPr>
          <p:cNvPicPr>
            <a:picLocks noChangeAspect="1"/>
          </p:cNvPicPr>
          <p:nvPr/>
        </p:nvPicPr>
        <p:blipFill>
          <a:blip r:embed="rId2"/>
          <a:stretch>
            <a:fillRect/>
          </a:stretch>
        </p:blipFill>
        <p:spPr>
          <a:xfrm>
            <a:off x="6858000" y="1858200"/>
            <a:ext cx="4953000" cy="2748915"/>
          </a:xfrm>
          <a:prstGeom prst="rect">
            <a:avLst/>
          </a:prstGeom>
          <a:noFill/>
        </p:spPr>
      </p:pic>
      <p:sp>
        <p:nvSpPr>
          <p:cNvPr id="2" name="Title 1">
            <a:extLst>
              <a:ext uri="{FF2B5EF4-FFF2-40B4-BE49-F238E27FC236}">
                <a16:creationId xmlns:a16="http://schemas.microsoft.com/office/drawing/2014/main" id="{EC9235D3-C132-4720-8A28-BCF016E5E311}"/>
              </a:ext>
            </a:extLst>
          </p:cNvPr>
          <p:cNvSpPr>
            <a:spLocks noGrp="1"/>
          </p:cNvSpPr>
          <p:nvPr>
            <p:ph type="title"/>
          </p:nvPr>
        </p:nvSpPr>
        <p:spPr>
          <a:xfrm>
            <a:off x="1143001" y="381000"/>
            <a:ext cx="4952999" cy="3915092"/>
          </a:xfrm>
        </p:spPr>
        <p:txBody>
          <a:bodyPr anchor="b">
            <a:normAutofit/>
          </a:bodyPr>
          <a:lstStyle/>
          <a:p>
            <a:r>
              <a:rPr lang="en-US" dirty="0"/>
              <a:t>DevOps Roadmap</a:t>
            </a:r>
          </a:p>
        </p:txBody>
      </p:sp>
      <p:sp>
        <p:nvSpPr>
          <p:cNvPr id="12" name="Footer Placeholder 4">
            <a:extLst>
              <a:ext uri="{FF2B5EF4-FFF2-40B4-BE49-F238E27FC236}">
                <a16:creationId xmlns:a16="http://schemas.microsoft.com/office/drawing/2014/main" id="{26E56072-83A2-EE76-2D52-F2CAE6424DC7}"/>
              </a:ext>
            </a:extLst>
          </p:cNvPr>
          <p:cNvSpPr>
            <a:spLocks noGrp="1"/>
          </p:cNvSpPr>
          <p:nvPr>
            <p:ph type="ftr" sz="quarter" idx="18"/>
          </p:nvPr>
        </p:nvSpPr>
        <p:spPr>
          <a:xfrm>
            <a:off x="7315200" y="6488234"/>
            <a:ext cx="4114800" cy="198318"/>
          </a:xfrm>
        </p:spPr>
        <p:txBody>
          <a:bodyPr/>
          <a:lstStyle/>
          <a:p>
            <a:pPr algn="r" defTabSz="228600">
              <a:spcAft>
                <a:spcPts val="1200"/>
              </a:spcAft>
              <a:defRPr/>
            </a:pPr>
            <a:r>
              <a:rPr lang="en-GB"/>
              <a:t>Copyright © 2021 Accenture. All rights reserved.</a:t>
            </a:r>
          </a:p>
        </p:txBody>
      </p:sp>
      <p:sp>
        <p:nvSpPr>
          <p:cNvPr id="14" name="Slide Number Placeholder 5">
            <a:extLst>
              <a:ext uri="{FF2B5EF4-FFF2-40B4-BE49-F238E27FC236}">
                <a16:creationId xmlns:a16="http://schemas.microsoft.com/office/drawing/2014/main" id="{9709D943-3751-7D83-AE2D-D6F76540B05E}"/>
              </a:ext>
            </a:extLst>
          </p:cNvPr>
          <p:cNvSpPr>
            <a:spLocks noGrp="1"/>
          </p:cNvSpPr>
          <p:nvPr>
            <p:ph type="sldNum" sz="quarter" idx="19"/>
          </p:nvPr>
        </p:nvSpPr>
        <p:spPr>
          <a:xfrm>
            <a:off x="11484746" y="6490025"/>
            <a:ext cx="326254" cy="201168"/>
          </a:xfrm>
        </p:spPr>
        <p:txBody>
          <a:bodyPr/>
          <a:lstStyle/>
          <a:p>
            <a:pPr>
              <a:spcAft>
                <a:spcPts val="600"/>
              </a:spcAft>
            </a:pPr>
            <a:fld id="{1F90F471-3972-4120-B8B3-0237DE626C35}" type="slidenum">
              <a:rPr lang="en-US" smtClean="0"/>
              <a:pPr>
                <a:spcAft>
                  <a:spcPts val="600"/>
                </a:spcAft>
              </a:pPr>
              <a:t>1</a:t>
            </a:fld>
            <a:endParaRPr lang="en-US"/>
          </a:p>
        </p:txBody>
      </p:sp>
    </p:spTree>
    <p:extLst>
      <p:ext uri="{BB962C8B-B14F-4D97-AF65-F5344CB8AC3E}">
        <p14:creationId xmlns:p14="http://schemas.microsoft.com/office/powerpoint/2010/main" val="43846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ocument&#10;&#10;Description automatically generated">
            <a:extLst>
              <a:ext uri="{FF2B5EF4-FFF2-40B4-BE49-F238E27FC236}">
                <a16:creationId xmlns:a16="http://schemas.microsoft.com/office/drawing/2014/main" id="{A37101B3-E488-DC01-CCA4-4665C4C8B65B}"/>
              </a:ext>
            </a:extLst>
          </p:cNvPr>
          <p:cNvPicPr>
            <a:picLocks noChangeAspect="1"/>
          </p:cNvPicPr>
          <p:nvPr/>
        </p:nvPicPr>
        <p:blipFill>
          <a:blip r:embed="rId2"/>
          <a:stretch>
            <a:fillRect/>
          </a:stretch>
        </p:blipFill>
        <p:spPr>
          <a:xfrm>
            <a:off x="1143000" y="441286"/>
            <a:ext cx="10928350" cy="5600779"/>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10</a:t>
            </a:fld>
            <a:endParaRPr lang="en-US"/>
          </a:p>
        </p:txBody>
      </p:sp>
    </p:spTree>
    <p:extLst>
      <p:ext uri="{BB962C8B-B14F-4D97-AF65-F5344CB8AC3E}">
        <p14:creationId xmlns:p14="http://schemas.microsoft.com/office/powerpoint/2010/main" val="2662421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20F42B19-1A37-BD68-4928-4A1E54B8F6BE}"/>
              </a:ext>
            </a:extLst>
          </p:cNvPr>
          <p:cNvPicPr>
            <a:picLocks noChangeAspect="1"/>
          </p:cNvPicPr>
          <p:nvPr/>
        </p:nvPicPr>
        <p:blipFill>
          <a:blip r:embed="rId2"/>
          <a:stretch>
            <a:fillRect/>
          </a:stretch>
        </p:blipFill>
        <p:spPr>
          <a:xfrm>
            <a:off x="3814572" y="68263"/>
            <a:ext cx="5585206"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11</a:t>
            </a:fld>
            <a:endParaRPr lang="en-US"/>
          </a:p>
        </p:txBody>
      </p:sp>
    </p:spTree>
    <p:extLst>
      <p:ext uri="{BB962C8B-B14F-4D97-AF65-F5344CB8AC3E}">
        <p14:creationId xmlns:p14="http://schemas.microsoft.com/office/powerpoint/2010/main" val="90108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0E40DE69-B95C-0723-5643-8E66674F1FC9}"/>
              </a:ext>
            </a:extLst>
          </p:cNvPr>
          <p:cNvPicPr>
            <a:picLocks noChangeAspect="1"/>
          </p:cNvPicPr>
          <p:nvPr/>
        </p:nvPicPr>
        <p:blipFill>
          <a:blip r:embed="rId2"/>
          <a:stretch>
            <a:fillRect/>
          </a:stretch>
        </p:blipFill>
        <p:spPr>
          <a:xfrm>
            <a:off x="1143000" y="1096987"/>
            <a:ext cx="10928350" cy="4289377"/>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12</a:t>
            </a:fld>
            <a:endParaRPr lang="en-US"/>
          </a:p>
        </p:txBody>
      </p:sp>
    </p:spTree>
    <p:extLst>
      <p:ext uri="{BB962C8B-B14F-4D97-AF65-F5344CB8AC3E}">
        <p14:creationId xmlns:p14="http://schemas.microsoft.com/office/powerpoint/2010/main" val="240791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498859B2-7E84-D91C-6D3E-9EFDA6E01134}"/>
              </a:ext>
            </a:extLst>
          </p:cNvPr>
          <p:cNvPicPr>
            <a:picLocks noChangeAspect="1"/>
          </p:cNvPicPr>
          <p:nvPr/>
        </p:nvPicPr>
        <p:blipFill>
          <a:blip r:embed="rId2"/>
          <a:stretch>
            <a:fillRect/>
          </a:stretch>
        </p:blipFill>
        <p:spPr>
          <a:xfrm>
            <a:off x="1143000" y="427625"/>
            <a:ext cx="10928350" cy="5628100"/>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13</a:t>
            </a:fld>
            <a:endParaRPr lang="en-US"/>
          </a:p>
        </p:txBody>
      </p:sp>
    </p:spTree>
    <p:extLst>
      <p:ext uri="{BB962C8B-B14F-4D97-AF65-F5344CB8AC3E}">
        <p14:creationId xmlns:p14="http://schemas.microsoft.com/office/powerpoint/2010/main" val="42610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Description automatically generated">
            <a:extLst>
              <a:ext uri="{FF2B5EF4-FFF2-40B4-BE49-F238E27FC236}">
                <a16:creationId xmlns:a16="http://schemas.microsoft.com/office/drawing/2014/main" id="{0E0345A4-90B8-D9A6-9E4B-706A9ABC7004}"/>
              </a:ext>
            </a:extLst>
          </p:cNvPr>
          <p:cNvPicPr>
            <a:picLocks noChangeAspect="1"/>
          </p:cNvPicPr>
          <p:nvPr/>
        </p:nvPicPr>
        <p:blipFill>
          <a:blip r:embed="rId2"/>
          <a:stretch>
            <a:fillRect/>
          </a:stretch>
        </p:blipFill>
        <p:spPr>
          <a:xfrm>
            <a:off x="3449630" y="68263"/>
            <a:ext cx="6315090"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14</a:t>
            </a:fld>
            <a:endParaRPr lang="en-US"/>
          </a:p>
        </p:txBody>
      </p:sp>
    </p:spTree>
    <p:extLst>
      <p:ext uri="{BB962C8B-B14F-4D97-AF65-F5344CB8AC3E}">
        <p14:creationId xmlns:p14="http://schemas.microsoft.com/office/powerpoint/2010/main" val="117780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text&#10;&#10;Description automatically generated with medium confidence">
            <a:extLst>
              <a:ext uri="{FF2B5EF4-FFF2-40B4-BE49-F238E27FC236}">
                <a16:creationId xmlns:a16="http://schemas.microsoft.com/office/drawing/2014/main" id="{A64CD1A2-10BC-6EEF-6589-3D0E02461E55}"/>
              </a:ext>
            </a:extLst>
          </p:cNvPr>
          <p:cNvPicPr>
            <a:picLocks noChangeAspect="1"/>
          </p:cNvPicPr>
          <p:nvPr/>
        </p:nvPicPr>
        <p:blipFill>
          <a:blip r:embed="rId2"/>
          <a:stretch>
            <a:fillRect/>
          </a:stretch>
        </p:blipFill>
        <p:spPr>
          <a:xfrm>
            <a:off x="3513098" y="68263"/>
            <a:ext cx="6188154"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15</a:t>
            </a:fld>
            <a:endParaRPr lang="en-US"/>
          </a:p>
        </p:txBody>
      </p:sp>
    </p:spTree>
    <p:extLst>
      <p:ext uri="{BB962C8B-B14F-4D97-AF65-F5344CB8AC3E}">
        <p14:creationId xmlns:p14="http://schemas.microsoft.com/office/powerpoint/2010/main" val="241410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64E557AA-EA70-77E6-923F-C77BB42622FF}"/>
              </a:ext>
            </a:extLst>
          </p:cNvPr>
          <p:cNvPicPr>
            <a:picLocks noChangeAspect="1"/>
          </p:cNvPicPr>
          <p:nvPr/>
        </p:nvPicPr>
        <p:blipFill>
          <a:blip r:embed="rId2"/>
          <a:stretch>
            <a:fillRect/>
          </a:stretch>
        </p:blipFill>
        <p:spPr>
          <a:xfrm>
            <a:off x="3449630" y="68263"/>
            <a:ext cx="6315090"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16</a:t>
            </a:fld>
            <a:endParaRPr lang="en-US"/>
          </a:p>
        </p:txBody>
      </p:sp>
    </p:spTree>
    <p:extLst>
      <p:ext uri="{BB962C8B-B14F-4D97-AF65-F5344CB8AC3E}">
        <p14:creationId xmlns:p14="http://schemas.microsoft.com/office/powerpoint/2010/main" val="119946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7640633-8556-6A88-B988-77513930C8B9}"/>
              </a:ext>
            </a:extLst>
          </p:cNvPr>
          <p:cNvPicPr>
            <a:picLocks noChangeAspect="1"/>
          </p:cNvPicPr>
          <p:nvPr/>
        </p:nvPicPr>
        <p:blipFill>
          <a:blip r:embed="rId2"/>
          <a:stretch>
            <a:fillRect/>
          </a:stretch>
        </p:blipFill>
        <p:spPr>
          <a:xfrm>
            <a:off x="3249067" y="68263"/>
            <a:ext cx="6716216"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17</a:t>
            </a:fld>
            <a:endParaRPr lang="en-US"/>
          </a:p>
        </p:txBody>
      </p:sp>
    </p:spTree>
    <p:extLst>
      <p:ext uri="{BB962C8B-B14F-4D97-AF65-F5344CB8AC3E}">
        <p14:creationId xmlns:p14="http://schemas.microsoft.com/office/powerpoint/2010/main" val="55036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7E6AD-41E9-B371-1ED7-2ADC540555CC}"/>
              </a:ext>
            </a:extLst>
          </p:cNvPr>
          <p:cNvSpPr>
            <a:spLocks noGrp="1"/>
          </p:cNvSpPr>
          <p:nvPr>
            <p:ph type="title"/>
          </p:nvPr>
        </p:nvSpPr>
        <p:spPr>
          <a:xfrm>
            <a:off x="381000" y="381000"/>
            <a:ext cx="11430000" cy="990600"/>
          </a:xfrm>
        </p:spPr>
        <p:txBody>
          <a:bodyPr anchor="t">
            <a:normAutofit/>
          </a:bodyPr>
          <a:lstStyle/>
          <a:p>
            <a:r>
              <a:rPr lang="en-US" sz="2000"/>
              <a:t>CI/CD</a:t>
            </a:r>
            <a:br>
              <a:rPr lang="en-US" sz="2000" dirty="0"/>
            </a:br>
            <a:br>
              <a:rPr lang="en-US" sz="2000" dirty="0"/>
            </a:br>
            <a:br>
              <a:rPr lang="en-US" sz="2000" dirty="0"/>
            </a:br>
            <a:endParaRPr lang="en-US" sz="2000" dirty="0"/>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18</a:t>
            </a:fld>
            <a:endParaRPr lang="en-US"/>
          </a:p>
        </p:txBody>
      </p:sp>
      <p:graphicFrame>
        <p:nvGraphicFramePr>
          <p:cNvPr id="12" name="Content Placeholder 2">
            <a:extLst>
              <a:ext uri="{FF2B5EF4-FFF2-40B4-BE49-F238E27FC236}">
                <a16:creationId xmlns:a16="http://schemas.microsoft.com/office/drawing/2014/main" id="{FECFCFC2-8472-01BC-87F8-D4CA93C20AFD}"/>
              </a:ext>
            </a:extLst>
          </p:cNvPr>
          <p:cNvGraphicFramePr>
            <a:graphicFrameLocks noGrp="1"/>
          </p:cNvGraphicFramePr>
          <p:nvPr>
            <p:ph sz="quarter" idx="10"/>
            <p:extLst>
              <p:ext uri="{D42A27DB-BD31-4B8C-83A1-F6EECF244321}">
                <p14:modId xmlns:p14="http://schemas.microsoft.com/office/powerpoint/2010/main" val="342038904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6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dirty="0">
                <a:effectLst/>
                <a:latin typeface="+mj-lt"/>
                <a:ea typeface="+mj-ea"/>
                <a:cs typeface="+mj-cs"/>
              </a:rPr>
              <a:t>What is continuous delivery (CD)?</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19</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136036962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59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52A49808-E781-8ECB-112C-8BB765CF037C}"/>
              </a:ext>
            </a:extLst>
          </p:cNvPr>
          <p:cNvSpPr>
            <a:spLocks noGrp="1"/>
          </p:cNvSpPr>
          <p:nvPr>
            <p:ph type="title"/>
          </p:nvPr>
        </p:nvSpPr>
        <p:spPr>
          <a:xfrm>
            <a:off x="381000" y="381000"/>
            <a:ext cx="11430000" cy="990600"/>
          </a:xfrm>
        </p:spPr>
        <p:txBody>
          <a:bodyPr vert="horz" lIns="0" tIns="0" rIns="0" bIns="0" rtlCol="0" anchor="t">
            <a:normAutofit/>
          </a:bodyPr>
          <a:lstStyle/>
          <a:p>
            <a:r>
              <a:rPr lang="en-US"/>
              <a:t>What is DevOps</a:t>
            </a:r>
            <a:endParaRPr lang="en-US" dirty="0"/>
          </a:p>
        </p:txBody>
      </p:sp>
      <p:sp>
        <p:nvSpPr>
          <p:cNvPr id="4" name="Footer Placeholder 3">
            <a:extLst>
              <a:ext uri="{FF2B5EF4-FFF2-40B4-BE49-F238E27FC236}">
                <a16:creationId xmlns:a16="http://schemas.microsoft.com/office/drawing/2014/main" id="{ECA2BE73-0096-F4F0-15E2-3BE8C699D889}"/>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6" name="Slide Number Placeholder 5">
            <a:extLst>
              <a:ext uri="{FF2B5EF4-FFF2-40B4-BE49-F238E27FC236}">
                <a16:creationId xmlns:a16="http://schemas.microsoft.com/office/drawing/2014/main" id="{8B4E1735-64A9-4DB6-0310-BAE69C0FE252}"/>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a:t>
            </a:fld>
            <a:endParaRPr lang="en-US"/>
          </a:p>
        </p:txBody>
      </p:sp>
      <p:graphicFrame>
        <p:nvGraphicFramePr>
          <p:cNvPr id="33" name="TextBox 8">
            <a:extLst>
              <a:ext uri="{FF2B5EF4-FFF2-40B4-BE49-F238E27FC236}">
                <a16:creationId xmlns:a16="http://schemas.microsoft.com/office/drawing/2014/main" id="{37C79B47-387B-1B49-B1D5-ED279685E9C4}"/>
              </a:ext>
            </a:extLst>
          </p:cNvPr>
          <p:cNvGraphicFramePr/>
          <p:nvPr>
            <p:extLst>
              <p:ext uri="{D42A27DB-BD31-4B8C-83A1-F6EECF244321}">
                <p14:modId xmlns:p14="http://schemas.microsoft.com/office/powerpoint/2010/main" val="1740787281"/>
              </p:ext>
            </p:extLst>
          </p:nvPr>
        </p:nvGraphicFramePr>
        <p:xfrm>
          <a:off x="381001" y="1371600"/>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395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a:effectLst/>
                <a:latin typeface="+mj-lt"/>
                <a:ea typeface="+mj-ea"/>
                <a:cs typeface="+mj-cs"/>
              </a:rPr>
              <a:t>What is continuous deployment?</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20</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757724361"/>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559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a:effectLst/>
                <a:latin typeface="+mj-lt"/>
                <a:ea typeface="+mj-ea"/>
                <a:cs typeface="+mj-cs"/>
              </a:rPr>
              <a:t>What is continuous testing?</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21</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306360752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4120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DC1558-20DC-3003-C21E-3BA4CB5333EF}"/>
              </a:ext>
            </a:extLst>
          </p:cNvPr>
          <p:cNvSpPr>
            <a:spLocks noGrp="1"/>
          </p:cNvSpPr>
          <p:nvPr>
            <p:ph type="title"/>
          </p:nvPr>
        </p:nvSpPr>
        <p:spPr>
          <a:xfrm>
            <a:off x="381000" y="381000"/>
            <a:ext cx="11430000" cy="990600"/>
          </a:xfrm>
        </p:spPr>
        <p:txBody>
          <a:bodyPr anchor="t">
            <a:normAutofit/>
          </a:bodyPr>
          <a:lstStyle/>
          <a:p>
            <a:r>
              <a:rPr lang="en-US" dirty="0"/>
              <a:t>CI vs </a:t>
            </a:r>
            <a:r>
              <a:rPr lang="en-US" dirty="0" err="1"/>
              <a:t>Cont.Delivery</a:t>
            </a:r>
            <a:r>
              <a:rPr lang="en-US" dirty="0"/>
              <a:t> vs </a:t>
            </a:r>
            <a:r>
              <a:rPr lang="en-US" dirty="0" err="1"/>
              <a:t>Cont.Deployments</a:t>
            </a:r>
            <a:endParaRPr lang="en-US" dirty="0"/>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22</a:t>
            </a:fld>
            <a:endParaRPr lang="en-US"/>
          </a:p>
        </p:txBody>
      </p:sp>
      <p:graphicFrame>
        <p:nvGraphicFramePr>
          <p:cNvPr id="10" name="Content Placeholder 7">
            <a:extLst>
              <a:ext uri="{FF2B5EF4-FFF2-40B4-BE49-F238E27FC236}">
                <a16:creationId xmlns:a16="http://schemas.microsoft.com/office/drawing/2014/main" id="{01E1823B-958A-726F-91A7-3E1AB8B6BF6B}"/>
              </a:ext>
            </a:extLst>
          </p:cNvPr>
          <p:cNvGraphicFramePr>
            <a:graphicFrameLocks noGrp="1"/>
          </p:cNvGraphicFramePr>
          <p:nvPr>
            <p:ph sz="quarter" idx="10"/>
            <p:extLst>
              <p:ext uri="{D42A27DB-BD31-4B8C-83A1-F6EECF244321}">
                <p14:modId xmlns:p14="http://schemas.microsoft.com/office/powerpoint/2010/main" val="1249011315"/>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00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0"/>
          </p:nvPr>
        </p:nvSpPr>
        <p:spPr/>
        <p:txBody>
          <a:bodyPr/>
          <a:lstStyle/>
          <a:p>
            <a:fld id="{1F90F471-3972-4120-B8B3-0237DE626C35}" type="slidenum">
              <a:rPr lang="en-US" smtClean="0"/>
              <a:pPr/>
              <a:t>23</a:t>
            </a:fld>
            <a:endParaRPr lang="en-US" dirty="0"/>
          </a:p>
        </p:txBody>
      </p:sp>
      <p:pic>
        <p:nvPicPr>
          <p:cNvPr id="5" name="Picture 4">
            <a:extLst>
              <a:ext uri="{FF2B5EF4-FFF2-40B4-BE49-F238E27FC236}">
                <a16:creationId xmlns:a16="http://schemas.microsoft.com/office/drawing/2014/main" id="{63CF487E-010D-1C12-CD8F-8DADD4140FCF}"/>
              </a:ext>
            </a:extLst>
          </p:cNvPr>
          <p:cNvPicPr>
            <a:picLocks noChangeAspect="1"/>
          </p:cNvPicPr>
          <p:nvPr/>
        </p:nvPicPr>
        <p:blipFill>
          <a:blip r:embed="rId2"/>
          <a:stretch>
            <a:fillRect/>
          </a:stretch>
        </p:blipFill>
        <p:spPr>
          <a:xfrm>
            <a:off x="917420" y="530153"/>
            <a:ext cx="7315576" cy="1524078"/>
          </a:xfrm>
          <a:prstGeom prst="rect">
            <a:avLst/>
          </a:prstGeom>
        </p:spPr>
      </p:pic>
      <p:pic>
        <p:nvPicPr>
          <p:cNvPr id="7" name="Picture 6">
            <a:extLst>
              <a:ext uri="{FF2B5EF4-FFF2-40B4-BE49-F238E27FC236}">
                <a16:creationId xmlns:a16="http://schemas.microsoft.com/office/drawing/2014/main" id="{893433E1-6C78-4B8D-3056-8173E9EF0A01}"/>
              </a:ext>
            </a:extLst>
          </p:cNvPr>
          <p:cNvPicPr>
            <a:picLocks noChangeAspect="1"/>
          </p:cNvPicPr>
          <p:nvPr/>
        </p:nvPicPr>
        <p:blipFill>
          <a:blip r:embed="rId3"/>
          <a:stretch>
            <a:fillRect/>
          </a:stretch>
        </p:blipFill>
        <p:spPr>
          <a:xfrm>
            <a:off x="917420" y="2680475"/>
            <a:ext cx="6617040" cy="3181514"/>
          </a:xfrm>
          <a:prstGeom prst="rect">
            <a:avLst/>
          </a:prstGeom>
        </p:spPr>
      </p:pic>
    </p:spTree>
    <p:extLst>
      <p:ext uri="{BB962C8B-B14F-4D97-AF65-F5344CB8AC3E}">
        <p14:creationId xmlns:p14="http://schemas.microsoft.com/office/powerpoint/2010/main" val="207868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6E835A-9796-60F5-8B17-293D32CBCAB7}"/>
              </a:ext>
            </a:extLst>
          </p:cNvPr>
          <p:cNvSpPr>
            <a:spLocks noGrp="1"/>
          </p:cNvSpPr>
          <p:nvPr>
            <p:ph type="title"/>
          </p:nvPr>
        </p:nvSpPr>
        <p:spPr>
          <a:xfrm>
            <a:off x="381000" y="381000"/>
            <a:ext cx="11430000" cy="990600"/>
          </a:xfrm>
        </p:spPr>
        <p:txBody>
          <a:bodyPr anchor="t">
            <a:normAutofit/>
          </a:bodyPr>
          <a:lstStyle/>
          <a:p>
            <a:r>
              <a:rPr lang="en-US" dirty="0"/>
              <a:t>What is Jenkins Pipeline?</a:t>
            </a:r>
          </a:p>
        </p:txBody>
      </p:sp>
      <p:pic>
        <p:nvPicPr>
          <p:cNvPr id="7" name="Picture 6">
            <a:extLst>
              <a:ext uri="{FF2B5EF4-FFF2-40B4-BE49-F238E27FC236}">
                <a16:creationId xmlns:a16="http://schemas.microsoft.com/office/drawing/2014/main" id="{7C8A4A0C-7417-6FAF-62D7-27BD7C5C6CD2}"/>
              </a:ext>
            </a:extLst>
          </p:cNvPr>
          <p:cNvPicPr>
            <a:picLocks noChangeAspect="1"/>
          </p:cNvPicPr>
          <p:nvPr/>
        </p:nvPicPr>
        <p:blipFill>
          <a:blip r:embed="rId2"/>
          <a:stretch>
            <a:fillRect/>
          </a:stretch>
        </p:blipFill>
        <p:spPr>
          <a:xfrm>
            <a:off x="3155346" y="1371600"/>
            <a:ext cx="5881309" cy="4940300"/>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24</a:t>
            </a:fld>
            <a:endParaRPr lang="en-US"/>
          </a:p>
        </p:txBody>
      </p:sp>
    </p:spTree>
    <p:extLst>
      <p:ext uri="{BB962C8B-B14F-4D97-AF65-F5344CB8AC3E}">
        <p14:creationId xmlns:p14="http://schemas.microsoft.com/office/powerpoint/2010/main" val="2450739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6B113-80AF-62D5-68C5-EDC15A0C80A7}"/>
              </a:ext>
            </a:extLst>
          </p:cNvPr>
          <p:cNvPicPr>
            <a:picLocks noChangeAspect="1"/>
          </p:cNvPicPr>
          <p:nvPr/>
        </p:nvPicPr>
        <p:blipFill>
          <a:blip r:embed="rId2"/>
          <a:stretch>
            <a:fillRect/>
          </a:stretch>
        </p:blipFill>
        <p:spPr>
          <a:xfrm>
            <a:off x="6187440" y="65387"/>
            <a:ext cx="5623560" cy="6030627"/>
          </a:xfrm>
          <a:prstGeom prst="rect">
            <a:avLst/>
          </a:prstGeom>
          <a:noFill/>
        </p:spPr>
      </p:pic>
      <p:sp>
        <p:nvSpPr>
          <p:cNvPr id="2" name="Title 1">
            <a:extLst>
              <a:ext uri="{FF2B5EF4-FFF2-40B4-BE49-F238E27FC236}">
                <a16:creationId xmlns:a16="http://schemas.microsoft.com/office/drawing/2014/main" id="{27F92759-2E79-4707-45F4-322265C2D637}"/>
              </a:ext>
            </a:extLst>
          </p:cNvPr>
          <p:cNvSpPr>
            <a:spLocks noGrp="1"/>
          </p:cNvSpPr>
          <p:nvPr>
            <p:ph type="title"/>
          </p:nvPr>
        </p:nvSpPr>
        <p:spPr>
          <a:xfrm>
            <a:off x="381000" y="269240"/>
            <a:ext cx="5334000" cy="2667000"/>
          </a:xfrm>
        </p:spPr>
        <p:txBody>
          <a:bodyPr anchor="b">
            <a:normAutofit/>
          </a:bodyPr>
          <a:lstStyle/>
          <a:p>
            <a:r>
              <a:rPr lang="en-US" dirty="0"/>
              <a:t>Building &amp; Deploying software with Jenkins</a:t>
            </a:r>
          </a:p>
        </p:txBody>
      </p:sp>
      <p:sp>
        <p:nvSpPr>
          <p:cNvPr id="3" name="Footer Placeholder 2">
            <a:extLst>
              <a:ext uri="{FF2B5EF4-FFF2-40B4-BE49-F238E27FC236}">
                <a16:creationId xmlns:a16="http://schemas.microsoft.com/office/drawing/2014/main" id="{352E7EFA-C55E-F7F4-A80E-D72C8B86A639}"/>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F8BB489C-116A-4D03-F2FB-80CCB142E924}"/>
              </a:ext>
            </a:extLst>
          </p:cNvPr>
          <p:cNvSpPr>
            <a:spLocks noGrp="1"/>
          </p:cNvSpPr>
          <p:nvPr>
            <p:ph type="sldNum" sz="quarter" idx="16"/>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25</a:t>
            </a:fld>
            <a:endParaRPr lang="en-US"/>
          </a:p>
        </p:txBody>
      </p:sp>
    </p:spTree>
    <p:extLst>
      <p:ext uri="{BB962C8B-B14F-4D97-AF65-F5344CB8AC3E}">
        <p14:creationId xmlns:p14="http://schemas.microsoft.com/office/powerpoint/2010/main" val="3796538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36CB90-6D45-87BA-36F9-45FB092F9D68}"/>
              </a:ext>
            </a:extLst>
          </p:cNvPr>
          <p:cNvPicPr>
            <a:picLocks noChangeAspect="1"/>
          </p:cNvPicPr>
          <p:nvPr/>
        </p:nvPicPr>
        <p:blipFill rotWithShape="1">
          <a:blip r:embed="rId2"/>
          <a:srcRect l="2944" r="2241"/>
          <a:stretch/>
        </p:blipFill>
        <p:spPr>
          <a:xfrm>
            <a:off x="6096000" y="2"/>
            <a:ext cx="5715000" cy="6429374"/>
          </a:xfrm>
          <a:prstGeom prst="rect">
            <a:avLst/>
          </a:prstGeom>
          <a:noFill/>
        </p:spPr>
      </p:pic>
      <p:sp>
        <p:nvSpPr>
          <p:cNvPr id="11" name="Title 2">
            <a:extLst>
              <a:ext uri="{FF2B5EF4-FFF2-40B4-BE49-F238E27FC236}">
                <a16:creationId xmlns:a16="http://schemas.microsoft.com/office/drawing/2014/main" id="{4371E631-26F5-FE98-F653-010E18B935DE}"/>
              </a:ext>
            </a:extLst>
          </p:cNvPr>
          <p:cNvSpPr>
            <a:spLocks noGrp="1"/>
          </p:cNvSpPr>
          <p:nvPr>
            <p:ph type="title"/>
          </p:nvPr>
        </p:nvSpPr>
        <p:spPr>
          <a:xfrm>
            <a:off x="381000" y="381000"/>
            <a:ext cx="5334000" cy="2667000"/>
          </a:xfrm>
        </p:spPr>
        <p:txBody>
          <a:bodyPr/>
          <a:lstStyle/>
          <a:p>
            <a:r>
              <a:rPr lang="en-US" dirty="0"/>
              <a:t>Building &amp; Deploying software with Jenkins</a:t>
            </a:r>
          </a:p>
        </p:txBody>
      </p:sp>
      <p:sp>
        <p:nvSpPr>
          <p:cNvPr id="3" name="Footer Placeholder 2">
            <a:extLst>
              <a:ext uri="{FF2B5EF4-FFF2-40B4-BE49-F238E27FC236}">
                <a16:creationId xmlns:a16="http://schemas.microsoft.com/office/drawing/2014/main" id="{407774D3-F7E8-18A9-4321-79FE3A074341}"/>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15" name="Slide Number Placeholder 5">
            <a:extLst>
              <a:ext uri="{FF2B5EF4-FFF2-40B4-BE49-F238E27FC236}">
                <a16:creationId xmlns:a16="http://schemas.microsoft.com/office/drawing/2014/main" id="{9D20CF08-0816-6377-0B89-550FCF989403}"/>
              </a:ext>
            </a:extLst>
          </p:cNvPr>
          <p:cNvSpPr>
            <a:spLocks noGrp="1"/>
          </p:cNvSpPr>
          <p:nvPr>
            <p:ph type="sldNum" sz="quarter" idx="16"/>
          </p:nvPr>
        </p:nvSpPr>
        <p:spPr>
          <a:xfrm>
            <a:off x="11484746" y="6490025"/>
            <a:ext cx="326254" cy="201168"/>
          </a:xfrm>
        </p:spPr>
        <p:txBody>
          <a:bodyPr/>
          <a:lstStyle/>
          <a:p>
            <a:pPr>
              <a:spcAft>
                <a:spcPts val="600"/>
              </a:spcAft>
            </a:pPr>
            <a:fld id="{1F90F471-3972-4120-B8B3-0237DE626C35}" type="slidenum">
              <a:rPr lang="en-US" smtClean="0"/>
              <a:pPr>
                <a:spcAft>
                  <a:spcPts val="600"/>
                </a:spcAft>
              </a:pPr>
              <a:t>26</a:t>
            </a:fld>
            <a:endParaRPr lang="en-US"/>
          </a:p>
        </p:txBody>
      </p:sp>
      <p:sp>
        <p:nvSpPr>
          <p:cNvPr id="4" name="Slide Number Placeholder 3" hidden="1">
            <a:extLst>
              <a:ext uri="{FF2B5EF4-FFF2-40B4-BE49-F238E27FC236}">
                <a16:creationId xmlns:a16="http://schemas.microsoft.com/office/drawing/2014/main" id="{6832ED7B-19AF-E6BF-2DEC-2999ACC52BFD}"/>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26</a:t>
            </a:fld>
            <a:endParaRPr lang="en-US"/>
          </a:p>
        </p:txBody>
      </p:sp>
    </p:spTree>
    <p:extLst>
      <p:ext uri="{BB962C8B-B14F-4D97-AF65-F5344CB8AC3E}">
        <p14:creationId xmlns:p14="http://schemas.microsoft.com/office/powerpoint/2010/main" val="195229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51BF-C8C7-5FB4-EBB9-CE954F1060C6}"/>
              </a:ext>
            </a:extLst>
          </p:cNvPr>
          <p:cNvSpPr>
            <a:spLocks noGrp="1"/>
          </p:cNvSpPr>
          <p:nvPr>
            <p:ph type="title"/>
          </p:nvPr>
        </p:nvSpPr>
        <p:spPr>
          <a:xfrm>
            <a:off x="381000" y="381000"/>
            <a:ext cx="11430000" cy="990600"/>
          </a:xfrm>
        </p:spPr>
        <p:txBody>
          <a:bodyPr anchor="t">
            <a:normAutofit/>
          </a:bodyPr>
          <a:lstStyle/>
          <a:p>
            <a:r>
              <a:rPr lang="en-US" dirty="0"/>
              <a:t>Integrate Jenkins with other tools</a:t>
            </a:r>
          </a:p>
        </p:txBody>
      </p:sp>
      <p:pic>
        <p:nvPicPr>
          <p:cNvPr id="6" name="Picture 5">
            <a:extLst>
              <a:ext uri="{FF2B5EF4-FFF2-40B4-BE49-F238E27FC236}">
                <a16:creationId xmlns:a16="http://schemas.microsoft.com/office/drawing/2014/main" id="{DB1ED539-8989-8935-2703-F7929D166A76}"/>
              </a:ext>
            </a:extLst>
          </p:cNvPr>
          <p:cNvPicPr>
            <a:picLocks noChangeAspect="1"/>
          </p:cNvPicPr>
          <p:nvPr/>
        </p:nvPicPr>
        <p:blipFill>
          <a:blip r:embed="rId2"/>
          <a:stretch>
            <a:fillRect/>
          </a:stretch>
        </p:blipFill>
        <p:spPr>
          <a:xfrm>
            <a:off x="3718482" y="1371600"/>
            <a:ext cx="4755038" cy="4940300"/>
          </a:xfrm>
          <a:prstGeom prst="rect">
            <a:avLst/>
          </a:prstGeom>
          <a:noFill/>
        </p:spPr>
      </p:pic>
      <p:sp>
        <p:nvSpPr>
          <p:cNvPr id="3" name="Footer Placeholder 2">
            <a:extLst>
              <a:ext uri="{FF2B5EF4-FFF2-40B4-BE49-F238E27FC236}">
                <a16:creationId xmlns:a16="http://schemas.microsoft.com/office/drawing/2014/main" id="{18834107-40C9-6DF9-506A-858B4ED28C8B}"/>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8CD8E924-EF4B-4440-93FA-F225B84DEF4B}"/>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27</a:t>
            </a:fld>
            <a:endParaRPr lang="en-US"/>
          </a:p>
        </p:txBody>
      </p:sp>
    </p:spTree>
    <p:extLst>
      <p:ext uri="{BB962C8B-B14F-4D97-AF65-F5344CB8AC3E}">
        <p14:creationId xmlns:p14="http://schemas.microsoft.com/office/powerpoint/2010/main" val="2248227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689B-2B6F-296F-B2A2-1B05DE262DB1}"/>
              </a:ext>
            </a:extLst>
          </p:cNvPr>
          <p:cNvSpPr>
            <a:spLocks noGrp="1"/>
          </p:cNvSpPr>
          <p:nvPr>
            <p:ph type="title"/>
          </p:nvPr>
        </p:nvSpPr>
        <p:spPr/>
        <p:txBody>
          <a:bodyPr/>
          <a:lstStyle/>
          <a:p>
            <a:r>
              <a:rPr lang="en-US" dirty="0"/>
              <a:t>Types of Jenkins Pipelines</a:t>
            </a:r>
          </a:p>
        </p:txBody>
      </p:sp>
      <p:sp>
        <p:nvSpPr>
          <p:cNvPr id="3" name="Footer Placeholder 2">
            <a:extLst>
              <a:ext uri="{FF2B5EF4-FFF2-40B4-BE49-F238E27FC236}">
                <a16:creationId xmlns:a16="http://schemas.microsoft.com/office/drawing/2014/main" id="{E5DE4CAA-F5E9-BFDD-1B92-AEDEF084C3ED}"/>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E064909A-30E1-5C33-00A9-294855ABD8D4}"/>
              </a:ext>
            </a:extLst>
          </p:cNvPr>
          <p:cNvSpPr>
            <a:spLocks noGrp="1"/>
          </p:cNvSpPr>
          <p:nvPr>
            <p:ph type="sldNum" sz="quarter" idx="10"/>
          </p:nvPr>
        </p:nvSpPr>
        <p:spPr/>
        <p:txBody>
          <a:bodyPr/>
          <a:lstStyle/>
          <a:p>
            <a:fld id="{1F90F471-3972-4120-B8B3-0237DE626C35}" type="slidenum">
              <a:rPr lang="en-US" smtClean="0"/>
              <a:pPr/>
              <a:t>28</a:t>
            </a:fld>
            <a:endParaRPr lang="en-US" dirty="0"/>
          </a:p>
        </p:txBody>
      </p:sp>
      <p:pic>
        <p:nvPicPr>
          <p:cNvPr id="6" name="Picture 5">
            <a:extLst>
              <a:ext uri="{FF2B5EF4-FFF2-40B4-BE49-F238E27FC236}">
                <a16:creationId xmlns:a16="http://schemas.microsoft.com/office/drawing/2014/main" id="{D799D242-1968-5942-43C7-B53DDBBDC77D}"/>
              </a:ext>
            </a:extLst>
          </p:cNvPr>
          <p:cNvPicPr>
            <a:picLocks noChangeAspect="1"/>
          </p:cNvPicPr>
          <p:nvPr/>
        </p:nvPicPr>
        <p:blipFill>
          <a:blip r:embed="rId2"/>
          <a:stretch>
            <a:fillRect/>
          </a:stretch>
        </p:blipFill>
        <p:spPr>
          <a:xfrm>
            <a:off x="255921" y="1286927"/>
            <a:ext cx="6867525" cy="3571875"/>
          </a:xfrm>
          <a:prstGeom prst="rect">
            <a:avLst/>
          </a:prstGeom>
        </p:spPr>
      </p:pic>
    </p:spTree>
    <p:extLst>
      <p:ext uri="{BB962C8B-B14F-4D97-AF65-F5344CB8AC3E}">
        <p14:creationId xmlns:p14="http://schemas.microsoft.com/office/powerpoint/2010/main" val="124973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D102-A996-C3F6-6CDE-97B9C1D7D6AA}"/>
              </a:ext>
            </a:extLst>
          </p:cNvPr>
          <p:cNvSpPr>
            <a:spLocks noGrp="1"/>
          </p:cNvSpPr>
          <p:nvPr>
            <p:ph type="title"/>
          </p:nvPr>
        </p:nvSpPr>
        <p:spPr>
          <a:xfrm>
            <a:off x="381001" y="380999"/>
            <a:ext cx="11429999" cy="798830"/>
          </a:xfrm>
        </p:spPr>
        <p:txBody>
          <a:bodyPr anchor="t">
            <a:normAutofit/>
          </a:bodyPr>
          <a:lstStyle/>
          <a:p>
            <a:r>
              <a:rPr lang="en-US" dirty="0" err="1">
                <a:effectLst/>
              </a:rPr>
              <a:t>Jenkinsfile</a:t>
            </a:r>
            <a:r>
              <a:rPr lang="en-US" dirty="0">
                <a:effectLst/>
              </a:rPr>
              <a:t> (Declarative Pipeline)</a:t>
            </a:r>
            <a:endParaRPr lang="en-US" dirty="0"/>
          </a:p>
        </p:txBody>
      </p:sp>
      <p:sp>
        <p:nvSpPr>
          <p:cNvPr id="3" name="Footer Placeholder 2">
            <a:extLst>
              <a:ext uri="{FF2B5EF4-FFF2-40B4-BE49-F238E27FC236}">
                <a16:creationId xmlns:a16="http://schemas.microsoft.com/office/drawing/2014/main" id="{60F23424-D53C-305C-9864-89E6CD5A4BB0}"/>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0F1468EA-82F2-74BE-7659-D26CDAE66C41}"/>
              </a:ext>
            </a:extLst>
          </p:cNvPr>
          <p:cNvSpPr>
            <a:spLocks noGrp="1"/>
          </p:cNvSpPr>
          <p:nvPr>
            <p:ph type="sldNum" sz="quarter" idx="20"/>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29</a:t>
            </a:fld>
            <a:endParaRPr lang="en-US"/>
          </a:p>
        </p:txBody>
      </p:sp>
      <p:pic>
        <p:nvPicPr>
          <p:cNvPr id="16" name="Picture 15">
            <a:extLst>
              <a:ext uri="{FF2B5EF4-FFF2-40B4-BE49-F238E27FC236}">
                <a16:creationId xmlns:a16="http://schemas.microsoft.com/office/drawing/2014/main" id="{D7CB451A-DA42-3EF3-2DD3-72E091DBF4DD}"/>
              </a:ext>
            </a:extLst>
          </p:cNvPr>
          <p:cNvPicPr>
            <a:picLocks noChangeAspect="1"/>
          </p:cNvPicPr>
          <p:nvPr/>
        </p:nvPicPr>
        <p:blipFill>
          <a:blip r:embed="rId2"/>
          <a:stretch>
            <a:fillRect/>
          </a:stretch>
        </p:blipFill>
        <p:spPr>
          <a:xfrm>
            <a:off x="6096000" y="1179829"/>
            <a:ext cx="4799494" cy="4509771"/>
          </a:xfrm>
          <a:prstGeom prst="rect">
            <a:avLst/>
          </a:prstGeom>
        </p:spPr>
      </p:pic>
      <p:pic>
        <p:nvPicPr>
          <p:cNvPr id="18" name="Picture 17">
            <a:extLst>
              <a:ext uri="{FF2B5EF4-FFF2-40B4-BE49-F238E27FC236}">
                <a16:creationId xmlns:a16="http://schemas.microsoft.com/office/drawing/2014/main" id="{446A078E-988C-6EBC-C8B2-CE427E8A8A12}"/>
              </a:ext>
            </a:extLst>
          </p:cNvPr>
          <p:cNvPicPr>
            <a:picLocks noChangeAspect="1"/>
          </p:cNvPicPr>
          <p:nvPr/>
        </p:nvPicPr>
        <p:blipFill>
          <a:blip r:embed="rId3"/>
          <a:stretch>
            <a:fillRect/>
          </a:stretch>
        </p:blipFill>
        <p:spPr>
          <a:xfrm>
            <a:off x="1008297" y="1179829"/>
            <a:ext cx="3225966" cy="4667490"/>
          </a:xfrm>
          <a:prstGeom prst="rect">
            <a:avLst/>
          </a:prstGeom>
        </p:spPr>
      </p:pic>
    </p:spTree>
    <p:extLst>
      <p:ext uri="{BB962C8B-B14F-4D97-AF65-F5344CB8AC3E}">
        <p14:creationId xmlns:p14="http://schemas.microsoft.com/office/powerpoint/2010/main" val="125299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44E90-18BB-3B39-270E-14BF2DA05CCA}"/>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u="none" strike="noStrike">
                <a:effectLst/>
                <a:latin typeface="+mj-lt"/>
                <a:ea typeface="+mj-ea"/>
                <a:cs typeface="+mj-cs"/>
                <a:hlinkClick r:id="rId2">
                  <a:extLst>
                    <a:ext uri="{A12FA001-AC4F-418D-AE19-62706E023703}">
                      <ahyp:hlinkClr xmlns:ahyp="http://schemas.microsoft.com/office/drawing/2018/hyperlinkcolor" val="tx"/>
                    </a:ext>
                  </a:extLst>
                </a:hlinkClick>
              </a:rPr>
              <a:t>DevOps Life Cycle</a:t>
            </a:r>
            <a:endParaRPr lang="en-US" sz="3600" b="1" dirty="0">
              <a:latin typeface="+mj-lt"/>
              <a:ea typeface="+mj-ea"/>
              <a:cs typeface="+mj-cs"/>
            </a:endParaRPr>
          </a:p>
        </p:txBody>
      </p:sp>
      <p:pic>
        <p:nvPicPr>
          <p:cNvPr id="6" name="Picture 5" descr="A diagram of a process&#10;&#10;Description automatically generated">
            <a:extLst>
              <a:ext uri="{FF2B5EF4-FFF2-40B4-BE49-F238E27FC236}">
                <a16:creationId xmlns:a16="http://schemas.microsoft.com/office/drawing/2014/main" id="{3A9AA2C6-835D-F037-F7A8-49D204D0FB4F}"/>
              </a:ext>
            </a:extLst>
          </p:cNvPr>
          <p:cNvPicPr>
            <a:picLocks noChangeAspect="1"/>
          </p:cNvPicPr>
          <p:nvPr/>
        </p:nvPicPr>
        <p:blipFill>
          <a:blip r:embed="rId3"/>
          <a:stretch>
            <a:fillRect/>
          </a:stretch>
        </p:blipFill>
        <p:spPr>
          <a:xfrm>
            <a:off x="381001" y="1698626"/>
            <a:ext cx="11430000" cy="4286248"/>
          </a:xfrm>
          <a:prstGeom prst="rect">
            <a:avLst/>
          </a:prstGeom>
          <a:noFill/>
        </p:spPr>
      </p:pic>
      <p:sp>
        <p:nvSpPr>
          <p:cNvPr id="2" name="Footer Placeholder 1">
            <a:extLst>
              <a:ext uri="{FF2B5EF4-FFF2-40B4-BE49-F238E27FC236}">
                <a16:creationId xmlns:a16="http://schemas.microsoft.com/office/drawing/2014/main" id="{C76731A9-E06C-6220-602B-2495A75ADF74}"/>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053411DA-D637-A164-697F-A5203E6D0797}"/>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3</a:t>
            </a:fld>
            <a:endParaRPr lang="en-US"/>
          </a:p>
        </p:txBody>
      </p:sp>
    </p:spTree>
    <p:extLst>
      <p:ext uri="{BB962C8B-B14F-4D97-AF65-F5344CB8AC3E}">
        <p14:creationId xmlns:p14="http://schemas.microsoft.com/office/powerpoint/2010/main" val="418567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9ED946-1064-8AED-95D8-CDA14FDE99CE}"/>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88ABD489-46CA-89BB-C59E-C84986D70380}"/>
              </a:ext>
            </a:extLst>
          </p:cNvPr>
          <p:cNvSpPr>
            <a:spLocks noGrp="1"/>
          </p:cNvSpPr>
          <p:nvPr>
            <p:ph type="sldNum" sz="quarter" idx="10"/>
          </p:nvPr>
        </p:nvSpPr>
        <p:spPr/>
        <p:txBody>
          <a:bodyPr/>
          <a:lstStyle/>
          <a:p>
            <a:fld id="{1F90F471-3972-4120-B8B3-0237DE626C35}" type="slidenum">
              <a:rPr lang="en-US" smtClean="0"/>
              <a:pPr/>
              <a:t>30</a:t>
            </a:fld>
            <a:endParaRPr lang="en-US" dirty="0"/>
          </a:p>
        </p:txBody>
      </p:sp>
      <p:pic>
        <p:nvPicPr>
          <p:cNvPr id="6" name="Picture 5">
            <a:extLst>
              <a:ext uri="{FF2B5EF4-FFF2-40B4-BE49-F238E27FC236}">
                <a16:creationId xmlns:a16="http://schemas.microsoft.com/office/drawing/2014/main" id="{F698EB3D-535B-B765-B2BE-3A2317B20707}"/>
              </a:ext>
            </a:extLst>
          </p:cNvPr>
          <p:cNvPicPr>
            <a:picLocks noChangeAspect="1"/>
          </p:cNvPicPr>
          <p:nvPr/>
        </p:nvPicPr>
        <p:blipFill>
          <a:blip r:embed="rId2"/>
          <a:stretch>
            <a:fillRect/>
          </a:stretch>
        </p:blipFill>
        <p:spPr>
          <a:xfrm>
            <a:off x="2976562" y="523875"/>
            <a:ext cx="6238875" cy="5810250"/>
          </a:xfrm>
          <a:prstGeom prst="rect">
            <a:avLst/>
          </a:prstGeom>
        </p:spPr>
      </p:pic>
    </p:spTree>
    <p:extLst>
      <p:ext uri="{BB962C8B-B14F-4D97-AF65-F5344CB8AC3E}">
        <p14:creationId xmlns:p14="http://schemas.microsoft.com/office/powerpoint/2010/main" val="2680800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19EF29-293C-736D-8167-EFD1802A6A21}"/>
              </a:ext>
            </a:extLst>
          </p:cNvPr>
          <p:cNvSpPr>
            <a:spLocks noGrp="1"/>
          </p:cNvSpPr>
          <p:nvPr>
            <p:ph type="title"/>
          </p:nvPr>
        </p:nvSpPr>
        <p:spPr>
          <a:xfrm>
            <a:off x="381000" y="381000"/>
            <a:ext cx="11430000" cy="990600"/>
          </a:xfrm>
        </p:spPr>
        <p:txBody>
          <a:bodyPr anchor="t">
            <a:normAutofit/>
          </a:bodyPr>
          <a:lstStyle/>
          <a:p>
            <a:r>
              <a:rPr lang="en-US" dirty="0"/>
              <a:t>DevOps Tools</a:t>
            </a:r>
          </a:p>
        </p:txBody>
      </p:sp>
      <p:pic>
        <p:nvPicPr>
          <p:cNvPr id="8" name="Picture Placeholder 7" descr="A diagram of a company&#10;&#10;Description automatically generated">
            <a:extLst>
              <a:ext uri="{FF2B5EF4-FFF2-40B4-BE49-F238E27FC236}">
                <a16:creationId xmlns:a16="http://schemas.microsoft.com/office/drawing/2014/main" id="{1A32C805-359D-3088-37EF-EE12B3D04E26}"/>
              </a:ext>
            </a:extLst>
          </p:cNvPr>
          <p:cNvPicPr>
            <a:picLocks noGrp="1" noChangeAspect="1"/>
          </p:cNvPicPr>
          <p:nvPr>
            <p:ph sz="quarter" idx="10"/>
          </p:nvPr>
        </p:nvPicPr>
        <p:blipFill>
          <a:blip r:embed="rId2"/>
          <a:stretch/>
        </p:blipFill>
        <p:spPr>
          <a:xfrm>
            <a:off x="3749358" y="1371601"/>
            <a:ext cx="4693285" cy="4940300"/>
          </a:xfrm>
          <a:noFill/>
        </p:spPr>
      </p:pic>
      <p:sp>
        <p:nvSpPr>
          <p:cNvPr id="4" name="Footer Placeholder 3">
            <a:extLst>
              <a:ext uri="{FF2B5EF4-FFF2-40B4-BE49-F238E27FC236}">
                <a16:creationId xmlns:a16="http://schemas.microsoft.com/office/drawing/2014/main" id="{82687C40-A907-D8DC-68BD-6A4F6C1DE37E}"/>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6" name="Slide Number Placeholder 5">
            <a:extLst>
              <a:ext uri="{FF2B5EF4-FFF2-40B4-BE49-F238E27FC236}">
                <a16:creationId xmlns:a16="http://schemas.microsoft.com/office/drawing/2014/main" id="{1BF85E3F-F0BE-38F1-84EC-2E8C38E7EDA2}"/>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4</a:t>
            </a:fld>
            <a:endParaRPr lang="en-US"/>
          </a:p>
        </p:txBody>
      </p:sp>
    </p:spTree>
    <p:extLst>
      <p:ext uri="{BB962C8B-B14F-4D97-AF65-F5344CB8AC3E}">
        <p14:creationId xmlns:p14="http://schemas.microsoft.com/office/powerpoint/2010/main" val="226810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ist of tools on a white background&#10;&#10;Description automatically generated">
            <a:extLst>
              <a:ext uri="{FF2B5EF4-FFF2-40B4-BE49-F238E27FC236}">
                <a16:creationId xmlns:a16="http://schemas.microsoft.com/office/drawing/2014/main" id="{8C3204BC-FB20-9070-6C71-556FF2DD23CB}"/>
              </a:ext>
            </a:extLst>
          </p:cNvPr>
          <p:cNvPicPr>
            <a:picLocks noGrp="1" noChangeAspect="1"/>
          </p:cNvPicPr>
          <p:nvPr>
            <p:ph sz="quarter" idx="10"/>
          </p:nvPr>
        </p:nvPicPr>
        <p:blipFill>
          <a:blip r:embed="rId2"/>
          <a:stretch>
            <a:fillRect/>
          </a:stretch>
        </p:blipFill>
        <p:spPr>
          <a:xfrm>
            <a:off x="7658625" y="1371601"/>
            <a:ext cx="2780248" cy="4502426"/>
          </a:xfrm>
          <a:noFill/>
        </p:spPr>
      </p:pic>
      <p:sp>
        <p:nvSpPr>
          <p:cNvPr id="2" name="Title 1">
            <a:extLst>
              <a:ext uri="{FF2B5EF4-FFF2-40B4-BE49-F238E27FC236}">
                <a16:creationId xmlns:a16="http://schemas.microsoft.com/office/drawing/2014/main" id="{27F92759-2E79-4707-45F4-322265C2D637}"/>
              </a:ext>
            </a:extLst>
          </p:cNvPr>
          <p:cNvSpPr>
            <a:spLocks noGrp="1"/>
          </p:cNvSpPr>
          <p:nvPr>
            <p:ph type="title"/>
          </p:nvPr>
        </p:nvSpPr>
        <p:spPr>
          <a:xfrm>
            <a:off x="381001" y="1371601"/>
            <a:ext cx="5524499" cy="1632856"/>
          </a:xfrm>
        </p:spPr>
        <p:txBody>
          <a:bodyPr anchor="t">
            <a:normAutofit/>
          </a:bodyPr>
          <a:lstStyle/>
          <a:p>
            <a:r>
              <a:rPr lang="en-US" dirty="0"/>
              <a:t>List of DevOps Tools</a:t>
            </a:r>
          </a:p>
        </p:txBody>
      </p:sp>
      <p:sp>
        <p:nvSpPr>
          <p:cNvPr id="3" name="Footer Placeholder 2">
            <a:extLst>
              <a:ext uri="{FF2B5EF4-FFF2-40B4-BE49-F238E27FC236}">
                <a16:creationId xmlns:a16="http://schemas.microsoft.com/office/drawing/2014/main" id="{352E7EFA-C55E-F7F4-A80E-D72C8B86A639}"/>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F8BB489C-116A-4D03-F2FB-80CCB142E924}"/>
              </a:ext>
            </a:extLst>
          </p:cNvPr>
          <p:cNvSpPr>
            <a:spLocks noGrp="1"/>
          </p:cNvSpPr>
          <p:nvPr>
            <p:ph type="sldNum" sz="quarter" idx="15"/>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5</a:t>
            </a:fld>
            <a:endParaRPr lang="en-US"/>
          </a:p>
        </p:txBody>
      </p:sp>
      <p:pic>
        <p:nvPicPr>
          <p:cNvPr id="7" name="Picture 6" descr="A diagram of a software development process&#10;&#10;Description automatically generated">
            <a:extLst>
              <a:ext uri="{FF2B5EF4-FFF2-40B4-BE49-F238E27FC236}">
                <a16:creationId xmlns:a16="http://schemas.microsoft.com/office/drawing/2014/main" id="{563D4004-441F-D487-6C58-7AFBE7356574}"/>
              </a:ext>
            </a:extLst>
          </p:cNvPr>
          <p:cNvPicPr>
            <a:picLocks noChangeAspect="1"/>
          </p:cNvPicPr>
          <p:nvPr/>
        </p:nvPicPr>
        <p:blipFill>
          <a:blip r:embed="rId3"/>
          <a:stretch>
            <a:fillRect/>
          </a:stretch>
        </p:blipFill>
        <p:spPr>
          <a:xfrm>
            <a:off x="297420" y="2200061"/>
            <a:ext cx="6611273" cy="3772426"/>
          </a:xfrm>
          <a:prstGeom prst="rect">
            <a:avLst/>
          </a:prstGeom>
        </p:spPr>
      </p:pic>
    </p:spTree>
    <p:extLst>
      <p:ext uri="{BB962C8B-B14F-4D97-AF65-F5344CB8AC3E}">
        <p14:creationId xmlns:p14="http://schemas.microsoft.com/office/powerpoint/2010/main" val="181418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purple circle with text&#10;&#10;Description automatically generated">
            <a:extLst>
              <a:ext uri="{FF2B5EF4-FFF2-40B4-BE49-F238E27FC236}">
                <a16:creationId xmlns:a16="http://schemas.microsoft.com/office/drawing/2014/main" id="{F6E9144D-6748-0C5F-5BE2-0295CF7C3750}"/>
              </a:ext>
            </a:extLst>
          </p:cNvPr>
          <p:cNvPicPr>
            <a:picLocks noChangeAspect="1"/>
          </p:cNvPicPr>
          <p:nvPr/>
        </p:nvPicPr>
        <p:blipFill>
          <a:blip r:embed="rId2"/>
          <a:stretch>
            <a:fillRect/>
          </a:stretch>
        </p:blipFill>
        <p:spPr>
          <a:xfrm>
            <a:off x="3576566" y="68263"/>
            <a:ext cx="6061217"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6</a:t>
            </a:fld>
            <a:endParaRPr lang="en-US"/>
          </a:p>
        </p:txBody>
      </p:sp>
    </p:spTree>
    <p:extLst>
      <p:ext uri="{BB962C8B-B14F-4D97-AF65-F5344CB8AC3E}">
        <p14:creationId xmlns:p14="http://schemas.microsoft.com/office/powerpoint/2010/main" val="4250522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loud&#10;&#10;Description automatically generated">
            <a:extLst>
              <a:ext uri="{FF2B5EF4-FFF2-40B4-BE49-F238E27FC236}">
                <a16:creationId xmlns:a16="http://schemas.microsoft.com/office/drawing/2014/main" id="{C5DC4853-253A-7ACA-9837-2BE541CB056E}"/>
              </a:ext>
            </a:extLst>
          </p:cNvPr>
          <p:cNvPicPr>
            <a:picLocks noChangeAspect="1"/>
          </p:cNvPicPr>
          <p:nvPr/>
        </p:nvPicPr>
        <p:blipFill>
          <a:blip r:embed="rId2"/>
          <a:stretch>
            <a:fillRect/>
          </a:stretch>
        </p:blipFill>
        <p:spPr>
          <a:xfrm>
            <a:off x="3417816" y="68263"/>
            <a:ext cx="6378718"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7</a:t>
            </a:fld>
            <a:endParaRPr lang="en-US"/>
          </a:p>
        </p:txBody>
      </p:sp>
    </p:spTree>
    <p:extLst>
      <p:ext uri="{BB962C8B-B14F-4D97-AF65-F5344CB8AC3E}">
        <p14:creationId xmlns:p14="http://schemas.microsoft.com/office/powerpoint/2010/main" val="31778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character sitting at a computer&#10;&#10;Description automatically generated">
            <a:extLst>
              <a:ext uri="{FF2B5EF4-FFF2-40B4-BE49-F238E27FC236}">
                <a16:creationId xmlns:a16="http://schemas.microsoft.com/office/drawing/2014/main" id="{64C676E7-9556-3EFB-43DD-541CDB713EB2}"/>
              </a:ext>
            </a:extLst>
          </p:cNvPr>
          <p:cNvPicPr>
            <a:picLocks noChangeAspect="1"/>
          </p:cNvPicPr>
          <p:nvPr/>
        </p:nvPicPr>
        <p:blipFill>
          <a:blip r:embed="rId2"/>
          <a:stretch>
            <a:fillRect/>
          </a:stretch>
        </p:blipFill>
        <p:spPr>
          <a:xfrm>
            <a:off x="3671768" y="68263"/>
            <a:ext cx="5870813"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8</a:t>
            </a:fld>
            <a:endParaRPr lang="en-US"/>
          </a:p>
        </p:txBody>
      </p:sp>
    </p:spTree>
    <p:extLst>
      <p:ext uri="{BB962C8B-B14F-4D97-AF65-F5344CB8AC3E}">
        <p14:creationId xmlns:p14="http://schemas.microsoft.com/office/powerpoint/2010/main" val="366065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DF6C0562-CA62-E436-BE1B-7FFF272258C4}"/>
              </a:ext>
            </a:extLst>
          </p:cNvPr>
          <p:cNvPicPr>
            <a:picLocks noChangeAspect="1"/>
          </p:cNvPicPr>
          <p:nvPr/>
        </p:nvPicPr>
        <p:blipFill>
          <a:blip r:embed="rId2"/>
          <a:stretch>
            <a:fillRect/>
          </a:stretch>
        </p:blipFill>
        <p:spPr>
          <a:xfrm>
            <a:off x="3536898" y="68263"/>
            <a:ext cx="6140553" cy="6346825"/>
          </a:xfrm>
          <a:prstGeom prst="rect">
            <a:avLst/>
          </a:prstGeom>
          <a:noFill/>
        </p:spPr>
      </p:pic>
      <p:sp>
        <p:nvSpPr>
          <p:cNvPr id="2" name="Footer Placeholder 1">
            <a:extLst>
              <a:ext uri="{FF2B5EF4-FFF2-40B4-BE49-F238E27FC236}">
                <a16:creationId xmlns:a16="http://schemas.microsoft.com/office/drawing/2014/main" id="{0A433596-65B2-421C-494B-161540F3AE22}"/>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13C9CAAE-1717-F04D-7938-6BF5BB591502}"/>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9</a:t>
            </a:fld>
            <a:endParaRPr lang="en-US"/>
          </a:p>
        </p:txBody>
      </p:sp>
    </p:spTree>
    <p:extLst>
      <p:ext uri="{BB962C8B-B14F-4D97-AF65-F5344CB8AC3E}">
        <p14:creationId xmlns:p14="http://schemas.microsoft.com/office/powerpoint/2010/main" val="3615565342"/>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Tmplt_Graphik_210225_Fixed_Accessible.potx" id="{80BF15C9-A5DA-472C-9F1E-82F4EBB43D59}" vid="{02DD174B-CE7A-418B-90DA-AC9D16AAE59C}"/>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46BFFC05-B2F6-4CED-BE65-F75B1EB7AD7B}">
  <ds:schemaRefs>
    <ds:schemaRef ds:uri="http://purl.org/dc/dcmitype/"/>
    <ds:schemaRef ds:uri="http://purl.org/dc/terms/"/>
    <ds:schemaRef ds:uri="http://purl.org/dc/elements/1.1/"/>
    <ds:schemaRef ds:uri="http://schemas.microsoft.com/office/2006/metadata/properties"/>
    <ds:schemaRef ds:uri="http://schemas.microsoft.com/office/2006/documentManagement/types"/>
    <ds:schemaRef ds:uri="f09dec34-126f-4759-b06d-a920de720ce4"/>
    <ds:schemaRef ds:uri="http://schemas.openxmlformats.org/package/2006/metadata/core-properties"/>
    <ds:schemaRef ds:uri="http://schemas.microsoft.com/office/infopath/2007/PartnerControls"/>
    <ds:schemaRef ds:uri="17c09f85-56e7-4417-b5d2-7fa4154de31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Acc_PPT_Template_Graphik</Template>
  <TotalTime>5145</TotalTime>
  <Words>1030</Words>
  <Application>Microsoft Office PowerPoint</Application>
  <PresentationFormat>Widescreen</PresentationFormat>
  <Paragraphs>102</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Graphik</vt:lpstr>
      <vt:lpstr>GT Sectra Fine Rg</vt:lpstr>
      <vt:lpstr>System Font</vt:lpstr>
      <vt:lpstr>Accenture 2020</vt:lpstr>
      <vt:lpstr>DevOps Roadmap</vt:lpstr>
      <vt:lpstr>What is DevOps</vt:lpstr>
      <vt:lpstr>PowerPoint Presentation</vt:lpstr>
      <vt:lpstr>DevOps Tools</vt:lpstr>
      <vt:lpstr>List of DevOps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CI/CD   </vt:lpstr>
      <vt:lpstr>PowerPoint Presentation</vt:lpstr>
      <vt:lpstr>PowerPoint Presentation</vt:lpstr>
      <vt:lpstr>PowerPoint Presentation</vt:lpstr>
      <vt:lpstr>CI vs Cont.Delivery vs Cont.Deployments</vt:lpstr>
      <vt:lpstr>PowerPoint Presentation</vt:lpstr>
      <vt:lpstr>What is Jenkins Pipeline?</vt:lpstr>
      <vt:lpstr>Building &amp; Deploying software with Jenkins</vt:lpstr>
      <vt:lpstr>Building &amp; Deploying software with Jenkins</vt:lpstr>
      <vt:lpstr>Integrate Jenkins with other tools</vt:lpstr>
      <vt:lpstr>Types of Jenkins Pipelines</vt:lpstr>
      <vt:lpstr>Jenkinsfile (Declarative Pipeline)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Kusumba, Vishnu</dc:creator>
  <cp:lastModifiedBy>Kusumba, Vishnu</cp:lastModifiedBy>
  <cp:revision>16</cp:revision>
  <cp:lastPrinted>2020-11-17T04:05:48Z</cp:lastPrinted>
  <dcterms:created xsi:type="dcterms:W3CDTF">2023-08-08T15:54:56Z</dcterms:created>
  <dcterms:modified xsi:type="dcterms:W3CDTF">2023-08-24T09:28:57Z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